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1"/>
  </p:notesMasterIdLst>
  <p:sldIdLst>
    <p:sldId id="280" r:id="rId5"/>
    <p:sldId id="292" r:id="rId6"/>
    <p:sldId id="282" r:id="rId7"/>
    <p:sldId id="283" r:id="rId8"/>
    <p:sldId id="284" r:id="rId9"/>
    <p:sldId id="295" r:id="rId10"/>
    <p:sldId id="285" r:id="rId11"/>
    <p:sldId id="290" r:id="rId12"/>
    <p:sldId id="297" r:id="rId13"/>
    <p:sldId id="289" r:id="rId14"/>
    <p:sldId id="287" r:id="rId15"/>
    <p:sldId id="293" r:id="rId16"/>
    <p:sldId id="286" r:id="rId17"/>
    <p:sldId id="291" r:id="rId18"/>
    <p:sldId id="296" r:id="rId19"/>
    <p:sldId id="29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initials="DPW" lastIdx="1" clrIdx="0">
    <p:extLst>
      <p:ext uri="{19B8F6BF-5375-455C-9EA6-DF929625EA0E}">
        <p15:presenceInfo xmlns:p15="http://schemas.microsoft.com/office/powerpoint/2012/main" userId="Davi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6374" autoAdjust="0"/>
  </p:normalViewPr>
  <p:slideViewPr>
    <p:cSldViewPr snapToGrid="0">
      <p:cViewPr varScale="1">
        <p:scale>
          <a:sx n="84" d="100"/>
          <a:sy n="84" d="100"/>
        </p:scale>
        <p:origin x="1494" y="78"/>
      </p:cViewPr>
      <p:guideLst>
        <p:guide orient="horz" pos="2160"/>
        <p:guide pos="3840"/>
      </p:guideLst>
    </p:cSldViewPr>
  </p:slideViewPr>
  <p:notesTextViewPr>
    <p:cViewPr>
      <p:scale>
        <a:sx n="1" d="1"/>
        <a:sy n="1" d="1"/>
      </p:scale>
      <p:origin x="0" y="0"/>
    </p:cViewPr>
  </p:notesTextViewPr>
  <p:sorterViewPr>
    <p:cViewPr>
      <p:scale>
        <a:sx n="70" d="100"/>
        <a:sy n="7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00F76C-D4B7-4957-8431-7645C760E550}" type="datetimeFigureOut">
              <a:rPr lang="en-US" smtClean="0"/>
              <a:t>2/15/2021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1BC5BB-B981-4D97-A11B-F000B514251B}" type="slidenum">
              <a:rPr lang="en-US" smtClean="0"/>
              <a:t>‹#›</a:t>
            </a:fld>
            <a:endParaRPr lang="en-US"/>
          </a:p>
        </p:txBody>
      </p:sp>
    </p:spTree>
    <p:extLst>
      <p:ext uri="{BB962C8B-B14F-4D97-AF65-F5344CB8AC3E}">
        <p14:creationId xmlns:p14="http://schemas.microsoft.com/office/powerpoint/2010/main" val="2263445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of this presentation: Understand the job market for data scientists in the United States (across 6 diverse job markets). </a:t>
            </a:r>
          </a:p>
          <a:p>
            <a:r>
              <a:rPr lang="en-US" dirty="0"/>
              <a:t>Note that we will all be looking for a job after the boot camp, so this will give us a leg up.</a:t>
            </a:r>
          </a:p>
          <a:p>
            <a:endParaRPr lang="en-US" dirty="0"/>
          </a:p>
          <a:p>
            <a:r>
              <a:rPr lang="en-US" dirty="0"/>
              <a:t>Also, take note of the word cloud on the right side. What pops into your head?</a:t>
            </a:r>
          </a:p>
          <a:p>
            <a:endParaRPr lang="en-US" dirty="0"/>
          </a:p>
        </p:txBody>
      </p:sp>
      <p:sp>
        <p:nvSpPr>
          <p:cNvPr id="4" name="Slide Number Placeholder 3"/>
          <p:cNvSpPr>
            <a:spLocks noGrp="1"/>
          </p:cNvSpPr>
          <p:nvPr>
            <p:ph type="sldNum" sz="quarter" idx="10"/>
          </p:nvPr>
        </p:nvSpPr>
        <p:spPr/>
        <p:txBody>
          <a:bodyPr/>
          <a:lstStyle/>
          <a:p>
            <a:fld id="{521BC5BB-B981-4D97-A11B-F000B514251B}" type="slidenum">
              <a:rPr lang="en-US" smtClean="0"/>
              <a:t>1</a:t>
            </a:fld>
            <a:endParaRPr lang="en-US"/>
          </a:p>
        </p:txBody>
      </p:sp>
    </p:spTree>
    <p:extLst>
      <p:ext uri="{BB962C8B-B14F-4D97-AF65-F5344CB8AC3E}">
        <p14:creationId xmlns:p14="http://schemas.microsoft.com/office/powerpoint/2010/main" val="36061920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Python is the most popular tool of choice, followed by SQL and R.</a:t>
            </a:r>
          </a:p>
          <a:p>
            <a:endParaRPr lang="en-US" dirty="0"/>
          </a:p>
          <a:p>
            <a:r>
              <a:rPr lang="en-US" dirty="0"/>
              <a:t>Roughly 10% of the jobs do not specify the tools in use. Analysis of the posts older than 30 days (9% not specified) vs newer than 30 days (11% not specified) did not yield a significant difference.</a:t>
            </a:r>
          </a:p>
        </p:txBody>
      </p:sp>
      <p:sp>
        <p:nvSpPr>
          <p:cNvPr id="4" name="Slide Number Placeholder 3"/>
          <p:cNvSpPr>
            <a:spLocks noGrp="1"/>
          </p:cNvSpPr>
          <p:nvPr>
            <p:ph type="sldNum" sz="quarter" idx="5"/>
          </p:nvPr>
        </p:nvSpPr>
        <p:spPr/>
        <p:txBody>
          <a:bodyPr/>
          <a:lstStyle/>
          <a:p>
            <a:fld id="{521BC5BB-B981-4D97-A11B-F000B514251B}" type="slidenum">
              <a:rPr lang="en-US" smtClean="0"/>
              <a:t>10</a:t>
            </a:fld>
            <a:endParaRPr lang="en-US"/>
          </a:p>
        </p:txBody>
      </p:sp>
    </p:spTree>
    <p:extLst>
      <p:ext uri="{BB962C8B-B14F-4D97-AF65-F5344CB8AC3E}">
        <p14:creationId xmlns:p14="http://schemas.microsoft.com/office/powerpoint/2010/main" val="3216367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the 2,502 job postings, only 97 had salary information. This information came in hourly, monthly, and annual formats, so there was a need to normalize the figures. Of course, pre-hire salary figures are normally negotiable, so that must be taken into consideration.</a:t>
            </a:r>
          </a:p>
          <a:p>
            <a:endParaRPr lang="en-US" dirty="0"/>
          </a:p>
          <a:p>
            <a:r>
              <a:rPr lang="en-US" dirty="0"/>
              <a:t>According to the Bureau of Labor Statistics, men earned a median salary of $55,432 while women made a median salary of $44,564.</a:t>
            </a:r>
          </a:p>
          <a:p>
            <a:r>
              <a:rPr lang="en-US" dirty="0"/>
              <a:t>https://www.thebalancecareers.com/average-salary-information-for-us-workers-2060808</a:t>
            </a:r>
          </a:p>
          <a:p>
            <a:r>
              <a:rPr lang="en-US" dirty="0"/>
              <a:t>The average college graduate with at least a bachelor’s degree earned a median salary of $72,020. The average or median salary is much higher for data scientists…</a:t>
            </a:r>
          </a:p>
          <a:p>
            <a:endParaRPr lang="en-US" dirty="0"/>
          </a:p>
          <a:p>
            <a:r>
              <a:rPr lang="en-US" dirty="0"/>
              <a:t>For the four outliers, 2 were posted over 30 days ago. 2 of the 4 are for a car insurance-related company named Blue Owl based in SF, CA. Other outliers were </a:t>
            </a:r>
            <a:r>
              <a:rPr lang="en-US" dirty="0" err="1"/>
              <a:t>MentorX</a:t>
            </a:r>
            <a:r>
              <a:rPr lang="en-US" dirty="0"/>
              <a:t> (SF) and Insight Enterprises (NYC)</a:t>
            </a:r>
          </a:p>
          <a:p>
            <a:r>
              <a:rPr lang="en-US" dirty="0"/>
              <a:t>¾ of these outlier jobs are remote. </a:t>
            </a:r>
          </a:p>
        </p:txBody>
      </p:sp>
      <p:sp>
        <p:nvSpPr>
          <p:cNvPr id="4" name="Slide Number Placeholder 3"/>
          <p:cNvSpPr>
            <a:spLocks noGrp="1"/>
          </p:cNvSpPr>
          <p:nvPr>
            <p:ph type="sldNum" sz="quarter" idx="5"/>
          </p:nvPr>
        </p:nvSpPr>
        <p:spPr/>
        <p:txBody>
          <a:bodyPr/>
          <a:lstStyle/>
          <a:p>
            <a:fld id="{521BC5BB-B981-4D97-A11B-F000B514251B}" type="slidenum">
              <a:rPr lang="en-US" smtClean="0"/>
              <a:t>11</a:t>
            </a:fld>
            <a:endParaRPr lang="en-US"/>
          </a:p>
        </p:txBody>
      </p:sp>
    </p:spTree>
    <p:extLst>
      <p:ext uri="{BB962C8B-B14F-4D97-AF65-F5344CB8AC3E}">
        <p14:creationId xmlns:p14="http://schemas.microsoft.com/office/powerpoint/2010/main" val="37578890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are looking for kindred spirits, these companies are hiring the highest number of data scientists. Note that they are all large companies.</a:t>
            </a:r>
          </a:p>
          <a:p>
            <a:endParaRPr lang="en-US" dirty="0"/>
          </a:p>
          <a:p>
            <a:r>
              <a:rPr lang="en-US" dirty="0"/>
              <a:t>Since there are at least 1,130 companies looking, there is a vast array of opportunities for data scientists.</a:t>
            </a:r>
          </a:p>
        </p:txBody>
      </p:sp>
      <p:sp>
        <p:nvSpPr>
          <p:cNvPr id="4" name="Slide Number Placeholder 3"/>
          <p:cNvSpPr>
            <a:spLocks noGrp="1"/>
          </p:cNvSpPr>
          <p:nvPr>
            <p:ph type="sldNum" sz="quarter" idx="5"/>
          </p:nvPr>
        </p:nvSpPr>
        <p:spPr/>
        <p:txBody>
          <a:bodyPr/>
          <a:lstStyle/>
          <a:p>
            <a:fld id="{521BC5BB-B981-4D97-A11B-F000B514251B}" type="slidenum">
              <a:rPr lang="en-US" smtClean="0"/>
              <a:t>12</a:t>
            </a:fld>
            <a:endParaRPr lang="en-US"/>
          </a:p>
        </p:txBody>
      </p:sp>
    </p:spTree>
    <p:extLst>
      <p:ext uri="{BB962C8B-B14F-4D97-AF65-F5344CB8AC3E}">
        <p14:creationId xmlns:p14="http://schemas.microsoft.com/office/powerpoint/2010/main" val="7449983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article (https://www.fastcompany.com/3044654/why-you-are-most-likely-to-get-hired-on-a-Tuesday) says that most jobs are posted on Tuesday, but my research shows that more jobs are posted on Tuesdays and Wednesdays, followed by Fridays, and then Thursdays. However, the article says that 23.59% of high tech job applicants applied on the first day the job was posted.</a:t>
            </a:r>
          </a:p>
          <a:p>
            <a:endParaRPr lang="en-US" dirty="0"/>
          </a:p>
          <a:p>
            <a:r>
              <a:rPr lang="en-US" dirty="0"/>
              <a:t>This article posits that Monday is the best day: https://ianmartin.com/whats-the-best-day-of-the-week-to-post-a-job-ad/</a:t>
            </a:r>
          </a:p>
          <a:p>
            <a:endParaRPr lang="en-US" dirty="0"/>
          </a:p>
          <a:p>
            <a:r>
              <a:rPr lang="en-US" dirty="0"/>
              <a:t>Methodology: Looked at the last 28 days of postings and group by the day of the week.</a:t>
            </a:r>
          </a:p>
        </p:txBody>
      </p:sp>
      <p:sp>
        <p:nvSpPr>
          <p:cNvPr id="4" name="Slide Number Placeholder 3"/>
          <p:cNvSpPr>
            <a:spLocks noGrp="1"/>
          </p:cNvSpPr>
          <p:nvPr>
            <p:ph type="sldNum" sz="quarter" idx="5"/>
          </p:nvPr>
        </p:nvSpPr>
        <p:spPr/>
        <p:txBody>
          <a:bodyPr/>
          <a:lstStyle/>
          <a:p>
            <a:fld id="{521BC5BB-B981-4D97-A11B-F000B514251B}" type="slidenum">
              <a:rPr lang="en-US" smtClean="0"/>
              <a:t>13</a:t>
            </a:fld>
            <a:endParaRPr lang="en-US"/>
          </a:p>
        </p:txBody>
      </p:sp>
    </p:spTree>
    <p:extLst>
      <p:ext uri="{BB962C8B-B14F-4D97-AF65-F5344CB8AC3E}">
        <p14:creationId xmlns:p14="http://schemas.microsoft.com/office/powerpoint/2010/main" val="330408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Postings ranged from 282 characters to 19,658 characters. Does text length have an effect on job specification quality?</a:t>
            </a:r>
          </a:p>
        </p:txBody>
      </p:sp>
      <p:sp>
        <p:nvSpPr>
          <p:cNvPr id="4" name="Slide Number Placeholder 3"/>
          <p:cNvSpPr>
            <a:spLocks noGrp="1"/>
          </p:cNvSpPr>
          <p:nvPr>
            <p:ph type="sldNum" sz="quarter" idx="10"/>
          </p:nvPr>
        </p:nvSpPr>
        <p:spPr/>
        <p:txBody>
          <a:bodyPr/>
          <a:lstStyle/>
          <a:p>
            <a:fld id="{521BC5BB-B981-4D97-A11B-F000B514251B}" type="slidenum">
              <a:rPr lang="en-US" smtClean="0"/>
              <a:t>14</a:t>
            </a:fld>
            <a:endParaRPr lang="en-US"/>
          </a:p>
        </p:txBody>
      </p:sp>
    </p:spTree>
    <p:extLst>
      <p:ext uri="{BB962C8B-B14F-4D97-AF65-F5344CB8AC3E}">
        <p14:creationId xmlns:p14="http://schemas.microsoft.com/office/powerpoint/2010/main" val="11575086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placed the salary information in the middle to keep you on edge.</a:t>
            </a:r>
          </a:p>
          <a:p>
            <a:r>
              <a:rPr lang="en-US" dirty="0"/>
              <a:t>At the end, hopefully, you will have a better idea of what will help get your hired.</a:t>
            </a:r>
          </a:p>
        </p:txBody>
      </p:sp>
      <p:sp>
        <p:nvSpPr>
          <p:cNvPr id="4" name="Slide Number Placeholder 3"/>
          <p:cNvSpPr>
            <a:spLocks noGrp="1"/>
          </p:cNvSpPr>
          <p:nvPr>
            <p:ph type="sldNum" sz="quarter" idx="5"/>
          </p:nvPr>
        </p:nvSpPr>
        <p:spPr/>
        <p:txBody>
          <a:bodyPr/>
          <a:lstStyle/>
          <a:p>
            <a:fld id="{521BC5BB-B981-4D97-A11B-F000B514251B}" type="slidenum">
              <a:rPr lang="en-US" smtClean="0"/>
              <a:t>2</a:t>
            </a:fld>
            <a:endParaRPr lang="en-US"/>
          </a:p>
        </p:txBody>
      </p:sp>
    </p:spTree>
    <p:extLst>
      <p:ext uri="{BB962C8B-B14F-4D97-AF65-F5344CB8AC3E}">
        <p14:creationId xmlns:p14="http://schemas.microsoft.com/office/powerpoint/2010/main" val="618947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contrary, LinkedIn and Glassdoor do require login information.</a:t>
            </a:r>
          </a:p>
        </p:txBody>
      </p:sp>
      <p:sp>
        <p:nvSpPr>
          <p:cNvPr id="4" name="Slide Number Placeholder 3"/>
          <p:cNvSpPr>
            <a:spLocks noGrp="1"/>
          </p:cNvSpPr>
          <p:nvPr>
            <p:ph type="sldNum" sz="quarter" idx="5"/>
          </p:nvPr>
        </p:nvSpPr>
        <p:spPr/>
        <p:txBody>
          <a:bodyPr/>
          <a:lstStyle/>
          <a:p>
            <a:fld id="{521BC5BB-B981-4D97-A11B-F000B514251B}" type="slidenum">
              <a:rPr lang="en-US" smtClean="0"/>
              <a:t>3</a:t>
            </a:fld>
            <a:endParaRPr lang="en-US"/>
          </a:p>
        </p:txBody>
      </p:sp>
    </p:spTree>
    <p:extLst>
      <p:ext uri="{BB962C8B-B14F-4D97-AF65-F5344CB8AC3E}">
        <p14:creationId xmlns:p14="http://schemas.microsoft.com/office/powerpoint/2010/main" val="1938559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1BC5BB-B981-4D97-A11B-F000B514251B}" type="slidenum">
              <a:rPr lang="en-US" smtClean="0"/>
              <a:t>4</a:t>
            </a:fld>
            <a:endParaRPr lang="en-US"/>
          </a:p>
        </p:txBody>
      </p:sp>
    </p:spTree>
    <p:extLst>
      <p:ext uri="{BB962C8B-B14F-4D97-AF65-F5344CB8AC3E}">
        <p14:creationId xmlns:p14="http://schemas.microsoft.com/office/powerpoint/2010/main" val="336921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were based on articles about the hottest locations for data scientists and were geographically distinct. Other cities considered included:</a:t>
            </a:r>
            <a:endParaRPr lang="it-IT" b="0" dirty="0">
              <a:solidFill>
                <a:srgbClr val="D4D4D4"/>
              </a:solidFill>
              <a:effectLst/>
              <a:latin typeface="Consolas" panose="020B0609020204030204" pitchFamily="49" charset="0"/>
            </a:endParaRPr>
          </a:p>
          <a:p>
            <a:pPr marL="171450" indent="-171450">
              <a:buFontTx/>
              <a:buChar char="-"/>
            </a:pPr>
            <a:r>
              <a:rPr lang="it-IT" b="0" dirty="0">
                <a:solidFill>
                  <a:srgbClr val="D4D4D4"/>
                </a:solidFill>
                <a:effectLst/>
                <a:latin typeface="Consolas" panose="020B0609020204030204" pitchFamily="49" charset="0"/>
              </a:rPr>
              <a:t>Atlanta, GA</a:t>
            </a:r>
          </a:p>
          <a:p>
            <a:pPr marL="171450" indent="-171450">
              <a:buFontTx/>
              <a:buChar char="-"/>
            </a:pPr>
            <a:r>
              <a:rPr lang="it-IT" b="0" dirty="0">
                <a:solidFill>
                  <a:srgbClr val="D4D4D4"/>
                </a:solidFill>
                <a:effectLst/>
                <a:latin typeface="Consolas" panose="020B0609020204030204" pitchFamily="49" charset="0"/>
              </a:rPr>
              <a:t>Austin, TX</a:t>
            </a:r>
          </a:p>
          <a:p>
            <a:pPr marL="171450" indent="-171450">
              <a:buFontTx/>
              <a:buChar char="-"/>
            </a:pPr>
            <a:r>
              <a:rPr lang="it-IT" b="0" dirty="0">
                <a:solidFill>
                  <a:srgbClr val="D4D4D4"/>
                </a:solidFill>
                <a:effectLst/>
                <a:latin typeface="Consolas" panose="020B0609020204030204" pitchFamily="49" charset="0"/>
              </a:rPr>
              <a:t>Boston, MA</a:t>
            </a:r>
          </a:p>
          <a:p>
            <a:pPr marL="171450" indent="-171450">
              <a:buFontTx/>
              <a:buChar char="-"/>
            </a:pPr>
            <a:r>
              <a:rPr lang="en-US" b="0" dirty="0">
                <a:solidFill>
                  <a:srgbClr val="D4D4D4"/>
                </a:solidFill>
                <a:effectLst/>
                <a:latin typeface="Consolas" panose="020B0609020204030204" pitchFamily="49" charset="0"/>
              </a:rPr>
              <a:t>Seattle, WA </a:t>
            </a:r>
          </a:p>
          <a:p>
            <a:pPr marL="171450" indent="-171450">
              <a:buFontTx/>
              <a:buChar char="-"/>
            </a:pPr>
            <a:r>
              <a:rPr lang="en-US" b="0" dirty="0">
                <a:solidFill>
                  <a:srgbClr val="D4D4D4"/>
                </a:solidFill>
                <a:effectLst/>
                <a:latin typeface="Consolas" panose="020B0609020204030204" pitchFamily="49" charset="0"/>
              </a:rPr>
              <a:t>Washington, DC</a:t>
            </a:r>
          </a:p>
          <a:p>
            <a:endParaRPr lang="en-US" dirty="0"/>
          </a:p>
        </p:txBody>
      </p:sp>
      <p:sp>
        <p:nvSpPr>
          <p:cNvPr id="4" name="Slide Number Placeholder 3"/>
          <p:cNvSpPr>
            <a:spLocks noGrp="1"/>
          </p:cNvSpPr>
          <p:nvPr>
            <p:ph type="sldNum" sz="quarter" idx="5"/>
          </p:nvPr>
        </p:nvSpPr>
        <p:spPr/>
        <p:txBody>
          <a:bodyPr/>
          <a:lstStyle/>
          <a:p>
            <a:fld id="{521BC5BB-B981-4D97-A11B-F000B514251B}" type="slidenum">
              <a:rPr lang="en-US" smtClean="0"/>
              <a:t>5</a:t>
            </a:fld>
            <a:endParaRPr lang="en-US"/>
          </a:p>
        </p:txBody>
      </p:sp>
    </p:spTree>
    <p:extLst>
      <p:ext uri="{BB962C8B-B14F-4D97-AF65-F5344CB8AC3E}">
        <p14:creationId xmlns:p14="http://schemas.microsoft.com/office/powerpoint/2010/main" val="38762939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Jobs were noted with a location or with a tag of Remote/Temporarily Remote. </a:t>
            </a:r>
          </a:p>
          <a:p>
            <a:endParaRPr lang="en-US" dirty="0"/>
          </a:p>
          <a:p>
            <a:r>
              <a:rPr lang="en-US" dirty="0"/>
              <a:t>Of the 6 cities, most data scientist positions are in San Francisco and New York (significantly insignificant difference). However, San Francisco was more open to remote positions as a percentage, so New York is more geared towards on site work even under COVID conditions. </a:t>
            </a:r>
          </a:p>
          <a:p>
            <a:endParaRPr lang="en-US" dirty="0"/>
          </a:p>
          <a:p>
            <a:r>
              <a:rPr lang="en-US" dirty="0"/>
              <a:t>50% of the jobs are posted within the last 30 days. This shows a large backlog of unfilled jobs that on the market longer than 30 days.</a:t>
            </a:r>
          </a:p>
        </p:txBody>
      </p:sp>
      <p:sp>
        <p:nvSpPr>
          <p:cNvPr id="4" name="Slide Number Placeholder 3"/>
          <p:cNvSpPr>
            <a:spLocks noGrp="1"/>
          </p:cNvSpPr>
          <p:nvPr>
            <p:ph type="sldNum" sz="quarter" idx="5"/>
          </p:nvPr>
        </p:nvSpPr>
        <p:spPr/>
        <p:txBody>
          <a:bodyPr/>
          <a:lstStyle/>
          <a:p>
            <a:fld id="{521BC5BB-B981-4D97-A11B-F000B514251B}" type="slidenum">
              <a:rPr lang="en-US" smtClean="0"/>
              <a:t>6</a:t>
            </a:fld>
            <a:endParaRPr lang="en-US"/>
          </a:p>
        </p:txBody>
      </p:sp>
    </p:spTree>
    <p:extLst>
      <p:ext uri="{BB962C8B-B14F-4D97-AF65-F5344CB8AC3E}">
        <p14:creationId xmlns:p14="http://schemas.microsoft.com/office/powerpoint/2010/main" val="2432254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Jobs were noted with a location or with a tag of Remote/Temporarily Remote. </a:t>
            </a:r>
          </a:p>
          <a:p>
            <a:endParaRPr lang="en-US" dirty="0"/>
          </a:p>
          <a:p>
            <a:r>
              <a:rPr lang="en-US" dirty="0"/>
              <a:t>Of the 6 cities, most data scientist positions are in San Francisco and New York (significantly insignificant difference). However, San Francisco was more open to remote positions as a percentage, so New York is more geared towards on site work even under COVID conditions. </a:t>
            </a:r>
          </a:p>
          <a:p>
            <a:endParaRPr lang="en-US" dirty="0"/>
          </a:p>
          <a:p>
            <a:r>
              <a:rPr lang="en-US" dirty="0"/>
              <a:t>50% of the jobs are posted within the last 30 days. This shows a large backlog of unfilled jobs that on the market longer than 30 days.</a:t>
            </a:r>
          </a:p>
        </p:txBody>
      </p:sp>
      <p:sp>
        <p:nvSpPr>
          <p:cNvPr id="4" name="Slide Number Placeholder 3"/>
          <p:cNvSpPr>
            <a:spLocks noGrp="1"/>
          </p:cNvSpPr>
          <p:nvPr>
            <p:ph type="sldNum" sz="quarter" idx="5"/>
          </p:nvPr>
        </p:nvSpPr>
        <p:spPr/>
        <p:txBody>
          <a:bodyPr/>
          <a:lstStyle/>
          <a:p>
            <a:fld id="{521BC5BB-B981-4D97-A11B-F000B514251B}" type="slidenum">
              <a:rPr lang="en-US" smtClean="0"/>
              <a:t>7</a:t>
            </a:fld>
            <a:endParaRPr lang="en-US"/>
          </a:p>
        </p:txBody>
      </p:sp>
    </p:spTree>
    <p:extLst>
      <p:ext uri="{BB962C8B-B14F-4D97-AF65-F5344CB8AC3E}">
        <p14:creationId xmlns:p14="http://schemas.microsoft.com/office/powerpoint/2010/main" val="41305105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jobs require at least a Bachelors degree, followed by a Masters. Roughly 20% do not specify a minimal education while roughly 10% require a doctorate. Only one or two ask for post-doctoral work.</a:t>
            </a:r>
          </a:p>
        </p:txBody>
      </p:sp>
      <p:sp>
        <p:nvSpPr>
          <p:cNvPr id="4" name="Slide Number Placeholder 3"/>
          <p:cNvSpPr>
            <a:spLocks noGrp="1"/>
          </p:cNvSpPr>
          <p:nvPr>
            <p:ph type="sldNum" sz="quarter" idx="5"/>
          </p:nvPr>
        </p:nvSpPr>
        <p:spPr/>
        <p:txBody>
          <a:bodyPr/>
          <a:lstStyle/>
          <a:p>
            <a:fld id="{521BC5BB-B981-4D97-A11B-F000B514251B}" type="slidenum">
              <a:rPr lang="en-US" smtClean="0"/>
              <a:t>8</a:t>
            </a:fld>
            <a:endParaRPr lang="en-US"/>
          </a:p>
        </p:txBody>
      </p:sp>
    </p:spTree>
    <p:extLst>
      <p:ext uri="{BB962C8B-B14F-4D97-AF65-F5344CB8AC3E}">
        <p14:creationId xmlns:p14="http://schemas.microsoft.com/office/powerpoint/2010/main" val="424235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is the most important skill for data scientist. This is the BUZZ word.</a:t>
            </a:r>
          </a:p>
          <a:p>
            <a:endParaRPr lang="en-US" dirty="0"/>
          </a:p>
          <a:p>
            <a:r>
              <a:rPr lang="en-US" dirty="0"/>
              <a:t>The next bucket is knowledge and data science. </a:t>
            </a:r>
          </a:p>
        </p:txBody>
      </p:sp>
      <p:sp>
        <p:nvSpPr>
          <p:cNvPr id="4" name="Slide Number Placeholder 3"/>
          <p:cNvSpPr>
            <a:spLocks noGrp="1"/>
          </p:cNvSpPr>
          <p:nvPr>
            <p:ph type="sldNum" sz="quarter" idx="5"/>
          </p:nvPr>
        </p:nvSpPr>
        <p:spPr/>
        <p:txBody>
          <a:bodyPr/>
          <a:lstStyle/>
          <a:p>
            <a:fld id="{521BC5BB-B981-4D97-A11B-F000B514251B}" type="slidenum">
              <a:rPr lang="en-US" smtClean="0"/>
              <a:t>9</a:t>
            </a:fld>
            <a:endParaRPr lang="en-US"/>
          </a:p>
        </p:txBody>
      </p:sp>
    </p:spTree>
    <p:extLst>
      <p:ext uri="{BB962C8B-B14F-4D97-AF65-F5344CB8AC3E}">
        <p14:creationId xmlns:p14="http://schemas.microsoft.com/office/powerpoint/2010/main" val="37310633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2/15/2021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2/15/2021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2/15/2021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2/15/2021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2/15/2021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2/15/2021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2/15/2021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2/15/2021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2/15/2021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2/15/2021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0" y="0"/>
            <a:ext cx="12191356" cy="6858000"/>
          </a:xfrm>
          <a:prstGeom prst="rect">
            <a:avLst/>
          </a:prstGeom>
        </p:spPr>
      </p:pic>
      <p:sp>
        <p:nvSpPr>
          <p:cNvPr id="8" name="Rectangle: Rounded Corners 7">
            <a:extLst>
              <a:ext uri="{FF2B5EF4-FFF2-40B4-BE49-F238E27FC236}">
                <a16:creationId xmlns:a16="http://schemas.microsoft.com/office/drawing/2014/main" id="{CD4410C1-C192-4926-97E9-BC2DF7E3D85D}"/>
              </a:ext>
            </a:extLst>
          </p:cNvPr>
          <p:cNvSpPr/>
          <p:nvPr/>
        </p:nvSpPr>
        <p:spPr>
          <a:xfrm>
            <a:off x="290733" y="1008543"/>
            <a:ext cx="4844716" cy="439958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8B2FDC5-0986-40FF-82CA-BBC1CDE34E48}"/>
              </a:ext>
            </a:extLst>
          </p:cNvPr>
          <p:cNvPicPr>
            <a:picLocks noChangeAspect="1"/>
          </p:cNvPicPr>
          <p:nvPr/>
        </p:nvPicPr>
        <p:blipFill>
          <a:blip r:embed="rId5"/>
          <a:stretch>
            <a:fillRect/>
          </a:stretch>
        </p:blipFill>
        <p:spPr>
          <a:xfrm>
            <a:off x="5557617" y="1589088"/>
            <a:ext cx="6343650" cy="323850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idx="4294967295"/>
          </p:nvPr>
        </p:nvSpPr>
        <p:spPr>
          <a:xfrm>
            <a:off x="853335" y="1589088"/>
            <a:ext cx="3895128" cy="2420937"/>
          </a:xfrm>
        </p:spPr>
        <p:txBody>
          <a:bodyPr>
            <a:normAutofit/>
          </a:bodyPr>
          <a:lstStyle/>
          <a:p>
            <a:pPr algn="l"/>
            <a:r>
              <a:rPr lang="en-US" sz="4000" dirty="0"/>
              <a:t>Data Scientist Positions on Indeed.com</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4294967295"/>
          </p:nvPr>
        </p:nvSpPr>
        <p:spPr>
          <a:xfrm>
            <a:off x="853335" y="4009524"/>
            <a:ext cx="3484563" cy="1025525"/>
          </a:xfrm>
        </p:spPr>
        <p:txBody>
          <a:bodyPr>
            <a:normAutofit/>
          </a:bodyPr>
          <a:lstStyle/>
          <a:p>
            <a:pPr marL="36900" indent="0" algn="l">
              <a:buNone/>
            </a:pPr>
            <a:r>
              <a:rPr lang="en-US" sz="2300" dirty="0">
                <a:solidFill>
                  <a:srgbClr val="5792BA"/>
                </a:solidFill>
              </a:rPr>
              <a:t>By David Wasserman</a:t>
            </a: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BC34-3CA8-4E98-AEE8-ED76DB288435}"/>
              </a:ext>
            </a:extLst>
          </p:cNvPr>
          <p:cNvSpPr>
            <a:spLocks noGrp="1"/>
          </p:cNvSpPr>
          <p:nvPr>
            <p:ph type="title"/>
          </p:nvPr>
        </p:nvSpPr>
        <p:spPr>
          <a:xfrm>
            <a:off x="0" y="609600"/>
            <a:ext cx="12192000" cy="1257300"/>
          </a:xfrm>
        </p:spPr>
        <p:txBody>
          <a:bodyPr/>
          <a:lstStyle/>
          <a:p>
            <a:r>
              <a:rPr lang="en-US" dirty="0"/>
              <a:t>Specific Technologies in Demand</a:t>
            </a:r>
          </a:p>
        </p:txBody>
      </p:sp>
      <p:pic>
        <p:nvPicPr>
          <p:cNvPr id="6" name="Picture 5">
            <a:extLst>
              <a:ext uri="{FF2B5EF4-FFF2-40B4-BE49-F238E27FC236}">
                <a16:creationId xmlns:a16="http://schemas.microsoft.com/office/drawing/2014/main" id="{7190F9E7-3BA6-4B05-AE2E-D0B080B58EA8}"/>
              </a:ext>
            </a:extLst>
          </p:cNvPr>
          <p:cNvPicPr>
            <a:picLocks noChangeAspect="1"/>
          </p:cNvPicPr>
          <p:nvPr/>
        </p:nvPicPr>
        <p:blipFill>
          <a:blip r:embed="rId3"/>
          <a:stretch>
            <a:fillRect/>
          </a:stretch>
        </p:blipFill>
        <p:spPr>
          <a:xfrm>
            <a:off x="1398542" y="1695275"/>
            <a:ext cx="9384267" cy="5001768"/>
          </a:xfrm>
          <a:prstGeom prst="rect">
            <a:avLst/>
          </a:prstGeom>
        </p:spPr>
      </p:pic>
    </p:spTree>
    <p:extLst>
      <p:ext uri="{BB962C8B-B14F-4D97-AF65-F5344CB8AC3E}">
        <p14:creationId xmlns:p14="http://schemas.microsoft.com/office/powerpoint/2010/main" val="1347290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962E1-5BF5-49CC-A48F-AAE6A1BDCB49}"/>
              </a:ext>
            </a:extLst>
          </p:cNvPr>
          <p:cNvSpPr>
            <a:spLocks noGrp="1"/>
          </p:cNvSpPr>
          <p:nvPr>
            <p:ph type="title"/>
          </p:nvPr>
        </p:nvSpPr>
        <p:spPr>
          <a:xfrm>
            <a:off x="0" y="609600"/>
            <a:ext cx="12191999" cy="1257300"/>
          </a:xfrm>
        </p:spPr>
        <p:txBody>
          <a:bodyPr/>
          <a:lstStyle/>
          <a:p>
            <a:r>
              <a:rPr lang="en-US" dirty="0"/>
              <a:t>Salary Information</a:t>
            </a:r>
          </a:p>
        </p:txBody>
      </p:sp>
      <p:graphicFrame>
        <p:nvGraphicFramePr>
          <p:cNvPr id="4" name="Table 4">
            <a:extLst>
              <a:ext uri="{FF2B5EF4-FFF2-40B4-BE49-F238E27FC236}">
                <a16:creationId xmlns:a16="http://schemas.microsoft.com/office/drawing/2014/main" id="{B9934E5A-6170-4DF5-96CE-D012BF6E449B}"/>
              </a:ext>
            </a:extLst>
          </p:cNvPr>
          <p:cNvGraphicFramePr>
            <a:graphicFrameLocks noGrp="1"/>
          </p:cNvGraphicFramePr>
          <p:nvPr>
            <p:ph idx="1"/>
            <p:extLst>
              <p:ext uri="{D42A27DB-BD31-4B8C-83A1-F6EECF244321}">
                <p14:modId xmlns:p14="http://schemas.microsoft.com/office/powerpoint/2010/main" val="3319238043"/>
              </p:ext>
            </p:extLst>
          </p:nvPr>
        </p:nvGraphicFramePr>
        <p:xfrm>
          <a:off x="7499381" y="2376195"/>
          <a:ext cx="4260877" cy="3139440"/>
        </p:xfrm>
        <a:graphic>
          <a:graphicData uri="http://schemas.openxmlformats.org/drawingml/2006/table">
            <a:tbl>
              <a:tblPr firstRow="1" bandRow="1">
                <a:tableStyleId>{073A0DAA-6AF3-43AB-8588-CEC1D06C72B9}</a:tableStyleId>
              </a:tblPr>
              <a:tblGrid>
                <a:gridCol w="1247513">
                  <a:extLst>
                    <a:ext uri="{9D8B030D-6E8A-4147-A177-3AD203B41FA5}">
                      <a16:colId xmlns:a16="http://schemas.microsoft.com/office/drawing/2014/main" val="3036815280"/>
                    </a:ext>
                  </a:extLst>
                </a:gridCol>
                <a:gridCol w="1392382">
                  <a:extLst>
                    <a:ext uri="{9D8B030D-6E8A-4147-A177-3AD203B41FA5}">
                      <a16:colId xmlns:a16="http://schemas.microsoft.com/office/drawing/2014/main" val="953876510"/>
                    </a:ext>
                  </a:extLst>
                </a:gridCol>
                <a:gridCol w="1620982">
                  <a:extLst>
                    <a:ext uri="{9D8B030D-6E8A-4147-A177-3AD203B41FA5}">
                      <a16:colId xmlns:a16="http://schemas.microsoft.com/office/drawing/2014/main" val="3117419900"/>
                    </a:ext>
                  </a:extLst>
                </a:gridCol>
              </a:tblGrid>
              <a:tr h="370840">
                <a:tc>
                  <a:txBody>
                    <a:bodyPr/>
                    <a:lstStyle/>
                    <a:p>
                      <a:pPr algn="ctr"/>
                      <a:endParaRPr lang="en-US" dirty="0"/>
                    </a:p>
                    <a:p>
                      <a:pPr algn="ctr"/>
                      <a:r>
                        <a:rPr lang="en-US" dirty="0"/>
                        <a:t>Metric</a:t>
                      </a:r>
                    </a:p>
                  </a:txBody>
                  <a:tcPr/>
                </a:tc>
                <a:tc>
                  <a:txBody>
                    <a:bodyPr/>
                    <a:lstStyle/>
                    <a:p>
                      <a:pPr algn="ctr"/>
                      <a:r>
                        <a:rPr lang="en-US" dirty="0"/>
                        <a:t>Annual</a:t>
                      </a:r>
                    </a:p>
                    <a:p>
                      <a:pPr algn="ctr"/>
                      <a:r>
                        <a:rPr lang="en-US" dirty="0"/>
                        <a:t>Salary </a:t>
                      </a:r>
                    </a:p>
                    <a:p>
                      <a:pPr algn="ctr"/>
                      <a:r>
                        <a:rPr lang="en-US" dirty="0"/>
                        <a:t>(Low End)</a:t>
                      </a:r>
                    </a:p>
                  </a:txBody>
                  <a:tcPr/>
                </a:tc>
                <a:tc>
                  <a:txBody>
                    <a:bodyPr/>
                    <a:lstStyle/>
                    <a:p>
                      <a:pPr algn="ctr"/>
                      <a:r>
                        <a:rPr lang="en-US" dirty="0"/>
                        <a:t>Annual</a:t>
                      </a:r>
                    </a:p>
                    <a:p>
                      <a:pPr algn="ctr"/>
                      <a:r>
                        <a:rPr lang="en-US" dirty="0"/>
                        <a:t>Salary </a:t>
                      </a:r>
                    </a:p>
                    <a:p>
                      <a:pPr algn="ctr"/>
                      <a:r>
                        <a:rPr lang="en-US" dirty="0"/>
                        <a:t>(High End)</a:t>
                      </a:r>
                    </a:p>
                  </a:txBody>
                  <a:tcPr/>
                </a:tc>
                <a:extLst>
                  <a:ext uri="{0D108BD9-81ED-4DB2-BD59-A6C34878D82A}">
                    <a16:rowId xmlns:a16="http://schemas.microsoft.com/office/drawing/2014/main" val="2940322431"/>
                  </a:ext>
                </a:extLst>
              </a:tr>
              <a:tr h="370840">
                <a:tc>
                  <a:txBody>
                    <a:bodyPr/>
                    <a:lstStyle/>
                    <a:p>
                      <a:pPr algn="r"/>
                      <a:r>
                        <a:rPr lang="en-US" dirty="0"/>
                        <a:t>Mean</a:t>
                      </a:r>
                    </a:p>
                  </a:txBody>
                  <a:tcPr/>
                </a:tc>
                <a:tc>
                  <a:txBody>
                    <a:bodyPr/>
                    <a:lstStyle/>
                    <a:p>
                      <a:pPr algn="r"/>
                      <a:r>
                        <a:rPr lang="en-US" dirty="0"/>
                        <a:t>$115,621</a:t>
                      </a:r>
                    </a:p>
                  </a:txBody>
                  <a:tcPr/>
                </a:tc>
                <a:tc>
                  <a:txBody>
                    <a:bodyPr/>
                    <a:lstStyle/>
                    <a:p>
                      <a:pPr algn="r"/>
                      <a:r>
                        <a:rPr lang="en-US" dirty="0"/>
                        <a:t>$145,044</a:t>
                      </a:r>
                    </a:p>
                  </a:txBody>
                  <a:tcPr/>
                </a:tc>
                <a:extLst>
                  <a:ext uri="{0D108BD9-81ED-4DB2-BD59-A6C34878D82A}">
                    <a16:rowId xmlns:a16="http://schemas.microsoft.com/office/drawing/2014/main" val="785928547"/>
                  </a:ext>
                </a:extLst>
              </a:tr>
              <a:tr h="370840">
                <a:tc>
                  <a:txBody>
                    <a:bodyPr/>
                    <a:lstStyle/>
                    <a:p>
                      <a:pPr algn="r"/>
                      <a:r>
                        <a:rPr lang="en-US" dirty="0"/>
                        <a:t>Minimum</a:t>
                      </a:r>
                    </a:p>
                  </a:txBody>
                  <a:tcPr/>
                </a:tc>
                <a:tc>
                  <a:txBody>
                    <a:bodyPr/>
                    <a:lstStyle/>
                    <a:p>
                      <a:pPr algn="r"/>
                      <a:r>
                        <a:rPr lang="en-US" dirty="0"/>
                        <a:t>$20,000</a:t>
                      </a:r>
                    </a:p>
                  </a:txBody>
                  <a:tcPr/>
                </a:tc>
                <a:tc>
                  <a:txBody>
                    <a:bodyPr/>
                    <a:lstStyle/>
                    <a:p>
                      <a:pPr algn="r"/>
                      <a:r>
                        <a:rPr lang="en-US" dirty="0"/>
                        <a:t>$20,000</a:t>
                      </a:r>
                    </a:p>
                  </a:txBody>
                  <a:tcPr/>
                </a:tc>
                <a:extLst>
                  <a:ext uri="{0D108BD9-81ED-4DB2-BD59-A6C34878D82A}">
                    <a16:rowId xmlns:a16="http://schemas.microsoft.com/office/drawing/2014/main" val="1885410059"/>
                  </a:ext>
                </a:extLst>
              </a:tr>
              <a:tr h="370840">
                <a:tc>
                  <a:txBody>
                    <a:bodyPr/>
                    <a:lstStyle/>
                    <a:p>
                      <a:pPr algn="r"/>
                      <a:r>
                        <a:rPr lang="en-US" dirty="0"/>
                        <a:t>25%</a:t>
                      </a:r>
                    </a:p>
                  </a:txBody>
                  <a:tcPr/>
                </a:tc>
                <a:tc>
                  <a:txBody>
                    <a:bodyPr/>
                    <a:lstStyle/>
                    <a:p>
                      <a:pPr algn="r"/>
                      <a:r>
                        <a:rPr lang="en-US" dirty="0"/>
                        <a:t>$80,750</a:t>
                      </a:r>
                    </a:p>
                  </a:txBody>
                  <a:tcPr/>
                </a:tc>
                <a:tc>
                  <a:txBody>
                    <a:bodyPr/>
                    <a:lstStyle/>
                    <a:p>
                      <a:pPr algn="r"/>
                      <a:r>
                        <a:rPr lang="en-US" dirty="0"/>
                        <a:t>$103,309</a:t>
                      </a:r>
                    </a:p>
                  </a:txBody>
                  <a:tcPr/>
                </a:tc>
                <a:extLst>
                  <a:ext uri="{0D108BD9-81ED-4DB2-BD59-A6C34878D82A}">
                    <a16:rowId xmlns:a16="http://schemas.microsoft.com/office/drawing/2014/main" val="1995739820"/>
                  </a:ext>
                </a:extLst>
              </a:tr>
              <a:tr h="370840">
                <a:tc>
                  <a:txBody>
                    <a:bodyPr/>
                    <a:lstStyle/>
                    <a:p>
                      <a:pPr algn="r"/>
                      <a:r>
                        <a:rPr lang="en-US" dirty="0"/>
                        <a:t>50%</a:t>
                      </a:r>
                    </a:p>
                  </a:txBody>
                  <a:tcPr/>
                </a:tc>
                <a:tc>
                  <a:txBody>
                    <a:bodyPr/>
                    <a:lstStyle/>
                    <a:p>
                      <a:pPr algn="r"/>
                      <a:r>
                        <a:rPr lang="en-US" dirty="0"/>
                        <a:t>$114,700</a:t>
                      </a:r>
                    </a:p>
                  </a:txBody>
                  <a:tcPr/>
                </a:tc>
                <a:tc>
                  <a:txBody>
                    <a:bodyPr/>
                    <a:lstStyle/>
                    <a:p>
                      <a:pPr algn="r"/>
                      <a:r>
                        <a:rPr lang="en-US" dirty="0"/>
                        <a:t>$140,000</a:t>
                      </a:r>
                    </a:p>
                  </a:txBody>
                  <a:tcPr/>
                </a:tc>
                <a:extLst>
                  <a:ext uri="{0D108BD9-81ED-4DB2-BD59-A6C34878D82A}">
                    <a16:rowId xmlns:a16="http://schemas.microsoft.com/office/drawing/2014/main" val="3836987580"/>
                  </a:ext>
                </a:extLst>
              </a:tr>
              <a:tr h="370840">
                <a:tc>
                  <a:txBody>
                    <a:bodyPr/>
                    <a:lstStyle/>
                    <a:p>
                      <a:pPr algn="r"/>
                      <a:r>
                        <a:rPr lang="en-US" dirty="0"/>
                        <a:t>75%</a:t>
                      </a:r>
                    </a:p>
                  </a:txBody>
                  <a:tcPr/>
                </a:tc>
                <a:tc>
                  <a:txBody>
                    <a:bodyPr/>
                    <a:lstStyle/>
                    <a:p>
                      <a:pPr algn="r"/>
                      <a:r>
                        <a:rPr lang="en-US" dirty="0"/>
                        <a:t>$150,000</a:t>
                      </a:r>
                    </a:p>
                  </a:txBody>
                  <a:tcPr/>
                </a:tc>
                <a:tc>
                  <a:txBody>
                    <a:bodyPr/>
                    <a:lstStyle/>
                    <a:p>
                      <a:pPr algn="r"/>
                      <a:r>
                        <a:rPr lang="en-US" dirty="0"/>
                        <a:t>$170,000</a:t>
                      </a:r>
                    </a:p>
                  </a:txBody>
                  <a:tcPr/>
                </a:tc>
                <a:extLst>
                  <a:ext uri="{0D108BD9-81ED-4DB2-BD59-A6C34878D82A}">
                    <a16:rowId xmlns:a16="http://schemas.microsoft.com/office/drawing/2014/main" val="24196025"/>
                  </a:ext>
                </a:extLst>
              </a:tr>
              <a:tr h="370840">
                <a:tc>
                  <a:txBody>
                    <a:bodyPr/>
                    <a:lstStyle/>
                    <a:p>
                      <a:pPr algn="r"/>
                      <a:r>
                        <a:rPr lang="en-US" dirty="0"/>
                        <a:t>Maximum</a:t>
                      </a:r>
                    </a:p>
                  </a:txBody>
                  <a:tcPr/>
                </a:tc>
                <a:tc>
                  <a:txBody>
                    <a:bodyPr/>
                    <a:lstStyle/>
                    <a:p>
                      <a:pPr algn="r"/>
                      <a:r>
                        <a:rPr lang="en-US" dirty="0"/>
                        <a:t>$320,000</a:t>
                      </a:r>
                    </a:p>
                  </a:txBody>
                  <a:tcPr/>
                </a:tc>
                <a:tc>
                  <a:txBody>
                    <a:bodyPr/>
                    <a:lstStyle/>
                    <a:p>
                      <a:pPr algn="r"/>
                      <a:r>
                        <a:rPr lang="en-US" dirty="0"/>
                        <a:t>$450,000</a:t>
                      </a:r>
                    </a:p>
                  </a:txBody>
                  <a:tcPr/>
                </a:tc>
                <a:extLst>
                  <a:ext uri="{0D108BD9-81ED-4DB2-BD59-A6C34878D82A}">
                    <a16:rowId xmlns:a16="http://schemas.microsoft.com/office/drawing/2014/main" val="3991746625"/>
                  </a:ext>
                </a:extLst>
              </a:tr>
            </a:tbl>
          </a:graphicData>
        </a:graphic>
      </p:graphicFrame>
      <p:sp>
        <p:nvSpPr>
          <p:cNvPr id="5" name="TextBox 4">
            <a:extLst>
              <a:ext uri="{FF2B5EF4-FFF2-40B4-BE49-F238E27FC236}">
                <a16:creationId xmlns:a16="http://schemas.microsoft.com/office/drawing/2014/main" id="{1CCF0F79-2831-4A2F-AF2B-761436AE6705}"/>
              </a:ext>
            </a:extLst>
          </p:cNvPr>
          <p:cNvSpPr txBox="1"/>
          <p:nvPr/>
        </p:nvSpPr>
        <p:spPr>
          <a:xfrm>
            <a:off x="9956049" y="6395552"/>
            <a:ext cx="2047355" cy="369332"/>
          </a:xfrm>
          <a:prstGeom prst="rect">
            <a:avLst/>
          </a:prstGeom>
          <a:noFill/>
        </p:spPr>
        <p:txBody>
          <a:bodyPr wrap="none" rtlCol="0">
            <a:spAutoFit/>
          </a:bodyPr>
          <a:lstStyle/>
          <a:p>
            <a:r>
              <a:rPr lang="en-US" dirty="0"/>
              <a:t>n=97 out of 2,502</a:t>
            </a:r>
          </a:p>
        </p:txBody>
      </p:sp>
      <p:pic>
        <p:nvPicPr>
          <p:cNvPr id="9" name="Picture 8">
            <a:extLst>
              <a:ext uri="{FF2B5EF4-FFF2-40B4-BE49-F238E27FC236}">
                <a16:creationId xmlns:a16="http://schemas.microsoft.com/office/drawing/2014/main" id="{6A8FE90F-C61D-4E81-ADA4-664E2631D0AA}"/>
              </a:ext>
            </a:extLst>
          </p:cNvPr>
          <p:cNvPicPr>
            <a:picLocks noChangeAspect="1"/>
          </p:cNvPicPr>
          <p:nvPr/>
        </p:nvPicPr>
        <p:blipFill>
          <a:blip r:embed="rId3"/>
          <a:stretch>
            <a:fillRect/>
          </a:stretch>
        </p:blipFill>
        <p:spPr>
          <a:xfrm>
            <a:off x="155258" y="2228851"/>
            <a:ext cx="6910970" cy="3434128"/>
          </a:xfrm>
          <a:prstGeom prst="rect">
            <a:avLst/>
          </a:prstGeom>
        </p:spPr>
      </p:pic>
    </p:spTree>
    <p:extLst>
      <p:ext uri="{BB962C8B-B14F-4D97-AF65-F5344CB8AC3E}">
        <p14:creationId xmlns:p14="http://schemas.microsoft.com/office/powerpoint/2010/main" val="2806228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C0F2-3C23-4FDF-8E45-4DA88CB28297}"/>
              </a:ext>
            </a:extLst>
          </p:cNvPr>
          <p:cNvSpPr>
            <a:spLocks noGrp="1"/>
          </p:cNvSpPr>
          <p:nvPr>
            <p:ph type="title"/>
          </p:nvPr>
        </p:nvSpPr>
        <p:spPr/>
        <p:txBody>
          <a:bodyPr/>
          <a:lstStyle/>
          <a:p>
            <a:r>
              <a:rPr lang="en-US" dirty="0"/>
              <a:t>Companies Hiring Data Scientists</a:t>
            </a:r>
          </a:p>
        </p:txBody>
      </p:sp>
      <p:graphicFrame>
        <p:nvGraphicFramePr>
          <p:cNvPr id="4" name="Table 4">
            <a:extLst>
              <a:ext uri="{FF2B5EF4-FFF2-40B4-BE49-F238E27FC236}">
                <a16:creationId xmlns:a16="http://schemas.microsoft.com/office/drawing/2014/main" id="{21C1087A-6AFD-4331-9C19-486DA6443E7C}"/>
              </a:ext>
            </a:extLst>
          </p:cNvPr>
          <p:cNvGraphicFramePr>
            <a:graphicFrameLocks noGrp="1"/>
          </p:cNvGraphicFramePr>
          <p:nvPr>
            <p:extLst>
              <p:ext uri="{D42A27DB-BD31-4B8C-83A1-F6EECF244321}">
                <p14:modId xmlns:p14="http://schemas.microsoft.com/office/powerpoint/2010/main" val="752009920"/>
              </p:ext>
            </p:extLst>
          </p:nvPr>
        </p:nvGraphicFramePr>
        <p:xfrm>
          <a:off x="7273635" y="1899920"/>
          <a:ext cx="4727865" cy="4348480"/>
        </p:xfrm>
        <a:graphic>
          <a:graphicData uri="http://schemas.openxmlformats.org/drawingml/2006/table">
            <a:tbl>
              <a:tblPr firstRow="1" bandRow="1">
                <a:tableStyleId>{073A0DAA-6AF3-43AB-8588-CEC1D06C72B9}</a:tableStyleId>
              </a:tblPr>
              <a:tblGrid>
                <a:gridCol w="493386">
                  <a:extLst>
                    <a:ext uri="{9D8B030D-6E8A-4147-A177-3AD203B41FA5}">
                      <a16:colId xmlns:a16="http://schemas.microsoft.com/office/drawing/2014/main" val="2681419216"/>
                    </a:ext>
                  </a:extLst>
                </a:gridCol>
                <a:gridCol w="3011133">
                  <a:extLst>
                    <a:ext uri="{9D8B030D-6E8A-4147-A177-3AD203B41FA5}">
                      <a16:colId xmlns:a16="http://schemas.microsoft.com/office/drawing/2014/main" val="4013310514"/>
                    </a:ext>
                  </a:extLst>
                </a:gridCol>
                <a:gridCol w="1223346">
                  <a:extLst>
                    <a:ext uri="{9D8B030D-6E8A-4147-A177-3AD203B41FA5}">
                      <a16:colId xmlns:a16="http://schemas.microsoft.com/office/drawing/2014/main" val="1549965389"/>
                    </a:ext>
                  </a:extLst>
                </a:gridCol>
              </a:tblGrid>
              <a:tr h="370840">
                <a:tc>
                  <a:txBody>
                    <a:bodyPr/>
                    <a:lstStyle/>
                    <a:p>
                      <a:pPr algn="ctr"/>
                      <a:r>
                        <a:rPr lang="en-US" dirty="0"/>
                        <a:t>#</a:t>
                      </a:r>
                    </a:p>
                  </a:txBody>
                  <a:tcPr anchor="b"/>
                </a:tc>
                <a:tc>
                  <a:txBody>
                    <a:bodyPr/>
                    <a:lstStyle/>
                    <a:p>
                      <a:pPr algn="ctr"/>
                      <a:r>
                        <a:rPr lang="en-US" dirty="0"/>
                        <a:t>Company Name</a:t>
                      </a:r>
                    </a:p>
                  </a:txBody>
                  <a:tcPr anchor="b"/>
                </a:tc>
                <a:tc>
                  <a:txBody>
                    <a:bodyPr/>
                    <a:lstStyle/>
                    <a:p>
                      <a:pPr algn="ctr"/>
                      <a:r>
                        <a:rPr lang="en-US" dirty="0"/>
                        <a:t># of Postings</a:t>
                      </a:r>
                    </a:p>
                  </a:txBody>
                  <a:tcPr anchor="b"/>
                </a:tc>
                <a:extLst>
                  <a:ext uri="{0D108BD9-81ED-4DB2-BD59-A6C34878D82A}">
                    <a16:rowId xmlns:a16="http://schemas.microsoft.com/office/drawing/2014/main" val="4051847260"/>
                  </a:ext>
                </a:extLst>
              </a:tr>
              <a:tr h="370840">
                <a:tc>
                  <a:txBody>
                    <a:bodyPr/>
                    <a:lstStyle/>
                    <a:p>
                      <a:pPr algn="ctr"/>
                      <a:r>
                        <a:rPr lang="en-US" dirty="0"/>
                        <a:t>1</a:t>
                      </a:r>
                    </a:p>
                  </a:txBody>
                  <a:tcPr anchor="ctr"/>
                </a:tc>
                <a:tc>
                  <a:txBody>
                    <a:bodyPr/>
                    <a:lstStyle/>
                    <a:p>
                      <a:r>
                        <a:rPr lang="en-US" dirty="0"/>
                        <a:t>Deloitte</a:t>
                      </a:r>
                    </a:p>
                  </a:txBody>
                  <a:tcPr anchor="ctr"/>
                </a:tc>
                <a:tc>
                  <a:txBody>
                    <a:bodyPr/>
                    <a:lstStyle/>
                    <a:p>
                      <a:pPr algn="ctr"/>
                      <a:r>
                        <a:rPr lang="en-US" dirty="0"/>
                        <a:t>71</a:t>
                      </a:r>
                    </a:p>
                  </a:txBody>
                  <a:tcPr anchor="ctr"/>
                </a:tc>
                <a:extLst>
                  <a:ext uri="{0D108BD9-81ED-4DB2-BD59-A6C34878D82A}">
                    <a16:rowId xmlns:a16="http://schemas.microsoft.com/office/drawing/2014/main" val="4002407663"/>
                  </a:ext>
                </a:extLst>
              </a:tr>
              <a:tr h="370840">
                <a:tc>
                  <a:txBody>
                    <a:bodyPr/>
                    <a:lstStyle/>
                    <a:p>
                      <a:pPr algn="ctr"/>
                      <a:r>
                        <a:rPr lang="en-US" dirty="0"/>
                        <a:t>2</a:t>
                      </a:r>
                    </a:p>
                  </a:txBody>
                  <a:tcPr anchor="ctr"/>
                </a:tc>
                <a:tc>
                  <a:txBody>
                    <a:bodyPr/>
                    <a:lstStyle/>
                    <a:p>
                      <a:r>
                        <a:rPr lang="en-US" dirty="0"/>
                        <a:t>Facebook</a:t>
                      </a:r>
                    </a:p>
                  </a:txBody>
                  <a:tcPr anchor="ctr"/>
                </a:tc>
                <a:tc>
                  <a:txBody>
                    <a:bodyPr/>
                    <a:lstStyle/>
                    <a:p>
                      <a:pPr algn="ctr"/>
                      <a:r>
                        <a:rPr lang="en-US" dirty="0"/>
                        <a:t>64</a:t>
                      </a:r>
                    </a:p>
                  </a:txBody>
                  <a:tcPr anchor="ctr"/>
                </a:tc>
                <a:extLst>
                  <a:ext uri="{0D108BD9-81ED-4DB2-BD59-A6C34878D82A}">
                    <a16:rowId xmlns:a16="http://schemas.microsoft.com/office/drawing/2014/main" val="2523838109"/>
                  </a:ext>
                </a:extLst>
              </a:tr>
              <a:tr h="370840">
                <a:tc>
                  <a:txBody>
                    <a:bodyPr/>
                    <a:lstStyle/>
                    <a:p>
                      <a:pPr algn="ctr"/>
                      <a:r>
                        <a:rPr lang="en-US" dirty="0"/>
                        <a:t>3</a:t>
                      </a:r>
                    </a:p>
                  </a:txBody>
                  <a:tcPr anchor="ctr"/>
                </a:tc>
                <a:tc>
                  <a:txBody>
                    <a:bodyPr/>
                    <a:lstStyle/>
                    <a:p>
                      <a:r>
                        <a:rPr lang="en-US" dirty="0"/>
                        <a:t>Twitter</a:t>
                      </a:r>
                    </a:p>
                  </a:txBody>
                  <a:tcPr anchor="ctr"/>
                </a:tc>
                <a:tc>
                  <a:txBody>
                    <a:bodyPr/>
                    <a:lstStyle/>
                    <a:p>
                      <a:pPr algn="ctr"/>
                      <a:r>
                        <a:rPr lang="en-US" dirty="0"/>
                        <a:t>31</a:t>
                      </a:r>
                    </a:p>
                  </a:txBody>
                  <a:tcPr anchor="ctr"/>
                </a:tc>
                <a:extLst>
                  <a:ext uri="{0D108BD9-81ED-4DB2-BD59-A6C34878D82A}">
                    <a16:rowId xmlns:a16="http://schemas.microsoft.com/office/drawing/2014/main" val="4255560280"/>
                  </a:ext>
                </a:extLst>
              </a:tr>
              <a:tr h="370840">
                <a:tc>
                  <a:txBody>
                    <a:bodyPr/>
                    <a:lstStyle/>
                    <a:p>
                      <a:pPr algn="ctr"/>
                      <a:r>
                        <a:rPr lang="en-US" dirty="0"/>
                        <a:t>4</a:t>
                      </a:r>
                    </a:p>
                  </a:txBody>
                  <a:tcPr anchor="ctr"/>
                </a:tc>
                <a:tc>
                  <a:txBody>
                    <a:bodyPr/>
                    <a:lstStyle/>
                    <a:p>
                      <a:r>
                        <a:rPr lang="en-US" dirty="0"/>
                        <a:t>Uber</a:t>
                      </a:r>
                    </a:p>
                  </a:txBody>
                  <a:tcPr anchor="ctr"/>
                </a:tc>
                <a:tc>
                  <a:txBody>
                    <a:bodyPr/>
                    <a:lstStyle/>
                    <a:p>
                      <a:pPr algn="ctr"/>
                      <a:r>
                        <a:rPr lang="en-US" dirty="0"/>
                        <a:t>30</a:t>
                      </a:r>
                    </a:p>
                  </a:txBody>
                  <a:tcPr anchor="ctr"/>
                </a:tc>
                <a:extLst>
                  <a:ext uri="{0D108BD9-81ED-4DB2-BD59-A6C34878D82A}">
                    <a16:rowId xmlns:a16="http://schemas.microsoft.com/office/drawing/2014/main" val="508201844"/>
                  </a:ext>
                </a:extLst>
              </a:tr>
              <a:tr h="370840">
                <a:tc>
                  <a:txBody>
                    <a:bodyPr/>
                    <a:lstStyle/>
                    <a:p>
                      <a:pPr algn="ctr"/>
                      <a:r>
                        <a:rPr lang="en-US" dirty="0"/>
                        <a:t>5</a:t>
                      </a:r>
                    </a:p>
                  </a:txBody>
                  <a:tcPr anchor="ctr"/>
                </a:tc>
                <a:tc>
                  <a:txBody>
                    <a:bodyPr/>
                    <a:lstStyle/>
                    <a:p>
                      <a:r>
                        <a:rPr lang="en-US" dirty="0"/>
                        <a:t>Spotify</a:t>
                      </a:r>
                    </a:p>
                  </a:txBody>
                  <a:tcPr anchor="ctr"/>
                </a:tc>
                <a:tc>
                  <a:txBody>
                    <a:bodyPr/>
                    <a:lstStyle/>
                    <a:p>
                      <a:pPr algn="ctr"/>
                      <a:r>
                        <a:rPr lang="en-US" dirty="0"/>
                        <a:t>28</a:t>
                      </a:r>
                    </a:p>
                  </a:txBody>
                  <a:tcPr anchor="ctr"/>
                </a:tc>
                <a:extLst>
                  <a:ext uri="{0D108BD9-81ED-4DB2-BD59-A6C34878D82A}">
                    <a16:rowId xmlns:a16="http://schemas.microsoft.com/office/drawing/2014/main" val="3858227043"/>
                  </a:ext>
                </a:extLst>
              </a:tr>
              <a:tr h="370840">
                <a:tc>
                  <a:txBody>
                    <a:bodyPr/>
                    <a:lstStyle/>
                    <a:p>
                      <a:pPr algn="ctr"/>
                      <a:r>
                        <a:rPr lang="en-US" dirty="0"/>
                        <a:t>6</a:t>
                      </a:r>
                    </a:p>
                  </a:txBody>
                  <a:tcPr anchor="ctr"/>
                </a:tc>
                <a:tc>
                  <a:txBody>
                    <a:bodyPr/>
                    <a:lstStyle/>
                    <a:p>
                      <a:r>
                        <a:rPr lang="en-US" dirty="0"/>
                        <a:t>Accenture</a:t>
                      </a:r>
                    </a:p>
                  </a:txBody>
                  <a:tcPr anchor="ctr"/>
                </a:tc>
                <a:tc>
                  <a:txBody>
                    <a:bodyPr/>
                    <a:lstStyle/>
                    <a:p>
                      <a:pPr algn="ctr"/>
                      <a:r>
                        <a:rPr lang="en-US" dirty="0"/>
                        <a:t>28</a:t>
                      </a:r>
                    </a:p>
                  </a:txBody>
                  <a:tcPr anchor="ctr"/>
                </a:tc>
                <a:extLst>
                  <a:ext uri="{0D108BD9-81ED-4DB2-BD59-A6C34878D82A}">
                    <a16:rowId xmlns:a16="http://schemas.microsoft.com/office/drawing/2014/main" val="301659644"/>
                  </a:ext>
                </a:extLst>
              </a:tr>
              <a:tr h="370840">
                <a:tc>
                  <a:txBody>
                    <a:bodyPr/>
                    <a:lstStyle/>
                    <a:p>
                      <a:pPr algn="ctr"/>
                      <a:r>
                        <a:rPr lang="en-US" dirty="0"/>
                        <a:t>7</a:t>
                      </a:r>
                    </a:p>
                  </a:txBody>
                  <a:tcPr anchor="ctr"/>
                </a:tc>
                <a:tc>
                  <a:txBody>
                    <a:bodyPr/>
                    <a:lstStyle/>
                    <a:p>
                      <a:r>
                        <a:rPr lang="en-US" dirty="0"/>
                        <a:t>KPMG</a:t>
                      </a:r>
                    </a:p>
                  </a:txBody>
                  <a:tcPr anchor="ctr"/>
                </a:tc>
                <a:tc>
                  <a:txBody>
                    <a:bodyPr/>
                    <a:lstStyle/>
                    <a:p>
                      <a:pPr algn="ctr"/>
                      <a:r>
                        <a:rPr lang="en-US" dirty="0"/>
                        <a:t>26</a:t>
                      </a:r>
                    </a:p>
                  </a:txBody>
                  <a:tcPr anchor="ctr"/>
                </a:tc>
                <a:extLst>
                  <a:ext uri="{0D108BD9-81ED-4DB2-BD59-A6C34878D82A}">
                    <a16:rowId xmlns:a16="http://schemas.microsoft.com/office/drawing/2014/main" val="1316639929"/>
                  </a:ext>
                </a:extLst>
              </a:tr>
              <a:tr h="370840">
                <a:tc>
                  <a:txBody>
                    <a:bodyPr/>
                    <a:lstStyle/>
                    <a:p>
                      <a:pPr algn="ctr"/>
                      <a:r>
                        <a:rPr lang="en-US" dirty="0"/>
                        <a:t>8</a:t>
                      </a:r>
                    </a:p>
                  </a:txBody>
                  <a:tcPr anchor="ctr"/>
                </a:tc>
                <a:tc>
                  <a:txBody>
                    <a:bodyPr/>
                    <a:lstStyle/>
                    <a:p>
                      <a:r>
                        <a:rPr lang="en-US" dirty="0"/>
                        <a:t>Amazon.com Services LLC</a:t>
                      </a:r>
                    </a:p>
                  </a:txBody>
                  <a:tcPr anchor="ctr"/>
                </a:tc>
                <a:tc>
                  <a:txBody>
                    <a:bodyPr/>
                    <a:lstStyle/>
                    <a:p>
                      <a:pPr algn="ctr"/>
                      <a:r>
                        <a:rPr lang="en-US" dirty="0"/>
                        <a:t>22</a:t>
                      </a:r>
                    </a:p>
                  </a:txBody>
                  <a:tcPr anchor="ctr"/>
                </a:tc>
                <a:extLst>
                  <a:ext uri="{0D108BD9-81ED-4DB2-BD59-A6C34878D82A}">
                    <a16:rowId xmlns:a16="http://schemas.microsoft.com/office/drawing/2014/main" val="1315563636"/>
                  </a:ext>
                </a:extLst>
              </a:tr>
              <a:tr h="370840">
                <a:tc>
                  <a:txBody>
                    <a:bodyPr/>
                    <a:lstStyle/>
                    <a:p>
                      <a:pPr algn="ctr"/>
                      <a:r>
                        <a:rPr lang="en-US" dirty="0"/>
                        <a:t>9</a:t>
                      </a:r>
                    </a:p>
                  </a:txBody>
                  <a:tcPr anchor="ctr"/>
                </a:tc>
                <a:tc>
                  <a:txBody>
                    <a:bodyPr/>
                    <a:lstStyle/>
                    <a:p>
                      <a:r>
                        <a:rPr lang="en-US" dirty="0"/>
                        <a:t>Wells Fargo</a:t>
                      </a:r>
                    </a:p>
                  </a:txBody>
                  <a:tcPr anchor="ctr"/>
                </a:tc>
                <a:tc>
                  <a:txBody>
                    <a:bodyPr/>
                    <a:lstStyle/>
                    <a:p>
                      <a:pPr algn="ctr"/>
                      <a:r>
                        <a:rPr lang="en-US" dirty="0"/>
                        <a:t>21</a:t>
                      </a:r>
                    </a:p>
                  </a:txBody>
                  <a:tcPr anchor="ctr"/>
                </a:tc>
                <a:extLst>
                  <a:ext uri="{0D108BD9-81ED-4DB2-BD59-A6C34878D82A}">
                    <a16:rowId xmlns:a16="http://schemas.microsoft.com/office/drawing/2014/main" val="3934017105"/>
                  </a:ext>
                </a:extLst>
              </a:tr>
              <a:tr h="370840">
                <a:tc>
                  <a:txBody>
                    <a:bodyPr/>
                    <a:lstStyle/>
                    <a:p>
                      <a:pPr algn="ctr"/>
                      <a:r>
                        <a:rPr lang="en-US" dirty="0"/>
                        <a:t>10</a:t>
                      </a:r>
                    </a:p>
                  </a:txBody>
                  <a:tcPr anchor="ctr"/>
                </a:tc>
                <a:tc>
                  <a:txBody>
                    <a:bodyPr/>
                    <a:lstStyle/>
                    <a:p>
                      <a:r>
                        <a:rPr lang="en-US" dirty="0"/>
                        <a:t>Bloomberg</a:t>
                      </a:r>
                    </a:p>
                  </a:txBody>
                  <a:tcPr anchor="ctr"/>
                </a:tc>
                <a:tc>
                  <a:txBody>
                    <a:bodyPr/>
                    <a:lstStyle/>
                    <a:p>
                      <a:pPr algn="ctr"/>
                      <a:r>
                        <a:rPr lang="en-US" dirty="0"/>
                        <a:t>19</a:t>
                      </a:r>
                    </a:p>
                  </a:txBody>
                  <a:tcPr anchor="ctr"/>
                </a:tc>
                <a:extLst>
                  <a:ext uri="{0D108BD9-81ED-4DB2-BD59-A6C34878D82A}">
                    <a16:rowId xmlns:a16="http://schemas.microsoft.com/office/drawing/2014/main" val="892495648"/>
                  </a:ext>
                </a:extLst>
              </a:tr>
            </a:tbl>
          </a:graphicData>
        </a:graphic>
      </p:graphicFrame>
      <p:sp>
        <p:nvSpPr>
          <p:cNvPr id="3" name="TextBox 2">
            <a:extLst>
              <a:ext uri="{FF2B5EF4-FFF2-40B4-BE49-F238E27FC236}">
                <a16:creationId xmlns:a16="http://schemas.microsoft.com/office/drawing/2014/main" id="{438EAED5-C0DC-4370-8F0D-4EB941E4A6FE}"/>
              </a:ext>
            </a:extLst>
          </p:cNvPr>
          <p:cNvSpPr txBox="1"/>
          <p:nvPr/>
        </p:nvSpPr>
        <p:spPr>
          <a:xfrm>
            <a:off x="440315" y="6390409"/>
            <a:ext cx="11300722" cy="338554"/>
          </a:xfrm>
          <a:prstGeom prst="rect">
            <a:avLst/>
          </a:prstGeom>
          <a:noFill/>
        </p:spPr>
        <p:txBody>
          <a:bodyPr wrap="none" rtlCol="0">
            <a:spAutoFit/>
          </a:bodyPr>
          <a:lstStyle/>
          <a:p>
            <a:r>
              <a:rPr lang="en-US" sz="1600" dirty="0"/>
              <a:t>There are 1,130 unique companies; 730 have only 1 posting, 321 postings come from companies posting 20 or more posts.</a:t>
            </a:r>
          </a:p>
        </p:txBody>
      </p:sp>
      <p:pic>
        <p:nvPicPr>
          <p:cNvPr id="12" name="Picture 11">
            <a:extLst>
              <a:ext uri="{FF2B5EF4-FFF2-40B4-BE49-F238E27FC236}">
                <a16:creationId xmlns:a16="http://schemas.microsoft.com/office/drawing/2014/main" id="{603E5183-5DDD-441B-B4D6-E1659D38E916}"/>
              </a:ext>
            </a:extLst>
          </p:cNvPr>
          <p:cNvPicPr>
            <a:picLocks noChangeAspect="1"/>
          </p:cNvPicPr>
          <p:nvPr/>
        </p:nvPicPr>
        <p:blipFill>
          <a:blip r:embed="rId3"/>
          <a:stretch>
            <a:fillRect/>
          </a:stretch>
        </p:blipFill>
        <p:spPr>
          <a:xfrm>
            <a:off x="190500" y="1899920"/>
            <a:ext cx="6972299" cy="4348480"/>
          </a:xfrm>
          <a:prstGeom prst="rect">
            <a:avLst/>
          </a:prstGeom>
        </p:spPr>
      </p:pic>
    </p:spTree>
    <p:extLst>
      <p:ext uri="{BB962C8B-B14F-4D97-AF65-F5344CB8AC3E}">
        <p14:creationId xmlns:p14="http://schemas.microsoft.com/office/powerpoint/2010/main" val="2160591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A5C57-4118-4287-BB01-F0C9633FC870}"/>
              </a:ext>
            </a:extLst>
          </p:cNvPr>
          <p:cNvSpPr>
            <a:spLocks noGrp="1"/>
          </p:cNvSpPr>
          <p:nvPr>
            <p:ph type="title"/>
          </p:nvPr>
        </p:nvSpPr>
        <p:spPr>
          <a:xfrm>
            <a:off x="919119" y="609600"/>
            <a:ext cx="10353762" cy="1257300"/>
          </a:xfrm>
        </p:spPr>
        <p:txBody>
          <a:bodyPr>
            <a:normAutofit/>
          </a:bodyPr>
          <a:lstStyle/>
          <a:p>
            <a:r>
              <a:rPr lang="en-US" dirty="0"/>
              <a:t>Best Days to Look for a Position</a:t>
            </a:r>
          </a:p>
        </p:txBody>
      </p:sp>
      <p:pic>
        <p:nvPicPr>
          <p:cNvPr id="15" name="Picture 14">
            <a:extLst>
              <a:ext uri="{FF2B5EF4-FFF2-40B4-BE49-F238E27FC236}">
                <a16:creationId xmlns:a16="http://schemas.microsoft.com/office/drawing/2014/main" id="{34A4FA83-36B9-4587-85B2-0F682272B534}"/>
              </a:ext>
            </a:extLst>
          </p:cNvPr>
          <p:cNvPicPr>
            <a:picLocks noChangeAspect="1"/>
          </p:cNvPicPr>
          <p:nvPr/>
        </p:nvPicPr>
        <p:blipFill>
          <a:blip r:embed="rId3"/>
          <a:stretch>
            <a:fillRect/>
          </a:stretch>
        </p:blipFill>
        <p:spPr>
          <a:xfrm>
            <a:off x="197230" y="2608305"/>
            <a:ext cx="5898770" cy="3699793"/>
          </a:xfrm>
          <a:prstGeom prst="rect">
            <a:avLst/>
          </a:prstGeom>
        </p:spPr>
      </p:pic>
      <p:pic>
        <p:nvPicPr>
          <p:cNvPr id="17" name="Picture 16">
            <a:extLst>
              <a:ext uri="{FF2B5EF4-FFF2-40B4-BE49-F238E27FC236}">
                <a16:creationId xmlns:a16="http://schemas.microsoft.com/office/drawing/2014/main" id="{70D4D6C5-8023-4423-BDCF-A081DF9D26E3}"/>
              </a:ext>
            </a:extLst>
          </p:cNvPr>
          <p:cNvPicPr>
            <a:picLocks noChangeAspect="1"/>
          </p:cNvPicPr>
          <p:nvPr/>
        </p:nvPicPr>
        <p:blipFill>
          <a:blip r:embed="rId4"/>
          <a:stretch>
            <a:fillRect/>
          </a:stretch>
        </p:blipFill>
        <p:spPr>
          <a:xfrm>
            <a:off x="6046209" y="2608305"/>
            <a:ext cx="5898770" cy="3699793"/>
          </a:xfrm>
          <a:prstGeom prst="rect">
            <a:avLst/>
          </a:prstGeom>
        </p:spPr>
      </p:pic>
      <p:sp>
        <p:nvSpPr>
          <p:cNvPr id="3" name="TextBox 2">
            <a:extLst>
              <a:ext uri="{FF2B5EF4-FFF2-40B4-BE49-F238E27FC236}">
                <a16:creationId xmlns:a16="http://schemas.microsoft.com/office/drawing/2014/main" id="{B14D0007-699A-4A25-930C-FDAD81914610}"/>
              </a:ext>
            </a:extLst>
          </p:cNvPr>
          <p:cNvSpPr txBox="1"/>
          <p:nvPr/>
        </p:nvSpPr>
        <p:spPr>
          <a:xfrm>
            <a:off x="3529496" y="2238973"/>
            <a:ext cx="5133008" cy="369332"/>
          </a:xfrm>
          <a:prstGeom prst="rect">
            <a:avLst/>
          </a:prstGeom>
          <a:noFill/>
        </p:spPr>
        <p:txBody>
          <a:bodyPr wrap="none" rtlCol="0">
            <a:spAutoFit/>
          </a:bodyPr>
          <a:lstStyle/>
          <a:p>
            <a:r>
              <a:rPr lang="en-US" dirty="0"/>
              <a:t>Tuesday and Wednesday have the most postings</a:t>
            </a:r>
          </a:p>
        </p:txBody>
      </p:sp>
    </p:spTree>
    <p:extLst>
      <p:ext uri="{BB962C8B-B14F-4D97-AF65-F5344CB8AC3E}">
        <p14:creationId xmlns:p14="http://schemas.microsoft.com/office/powerpoint/2010/main" val="1375514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randombar(horizontal)">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5A967-5B5E-410C-A337-7D356CC388A1}"/>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B56E2F09-964F-4B32-B652-564E4529BE1D}"/>
              </a:ext>
            </a:extLst>
          </p:cNvPr>
          <p:cNvSpPr>
            <a:spLocks noGrp="1"/>
          </p:cNvSpPr>
          <p:nvPr>
            <p:ph idx="1"/>
          </p:nvPr>
        </p:nvSpPr>
        <p:spPr/>
        <p:txBody>
          <a:bodyPr/>
          <a:lstStyle/>
          <a:p>
            <a:r>
              <a:rPr lang="en-US" dirty="0"/>
              <a:t>Leverage the Indeed API to research other cities</a:t>
            </a:r>
          </a:p>
          <a:p>
            <a:endParaRPr lang="en-US" dirty="0"/>
          </a:p>
          <a:p>
            <a:r>
              <a:rPr lang="en-US" dirty="0"/>
              <a:t>Obtain more salary information for detailed analysis</a:t>
            </a:r>
          </a:p>
          <a:p>
            <a:endParaRPr lang="en-US" dirty="0"/>
          </a:p>
          <a:p>
            <a:r>
              <a:rPr lang="en-US" dirty="0"/>
              <a:t>Analyze  the job titles that are in the Data Scientist search</a:t>
            </a:r>
          </a:p>
          <a:p>
            <a:endParaRPr lang="en-US" dirty="0"/>
          </a:p>
          <a:p>
            <a:r>
              <a:rPr lang="en-US" dirty="0"/>
              <a:t>Analyze the type of companies asking for Data Scientists</a:t>
            </a:r>
          </a:p>
        </p:txBody>
      </p:sp>
    </p:spTree>
    <p:extLst>
      <p:ext uri="{BB962C8B-B14F-4D97-AF65-F5344CB8AC3E}">
        <p14:creationId xmlns:p14="http://schemas.microsoft.com/office/powerpoint/2010/main" val="3595405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789655-C3D8-4B55-8598-FD1239242DEA}"/>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4634" b="99552" l="50" r="99552">
                        <a14:foregroundMark x1="25710" y1="63179" x2="19432" y2="75685"/>
                        <a14:foregroundMark x1="77877" y1="63179" x2="89686" y2="77329"/>
                        <a14:foregroundMark x1="76283" y1="73592" x2="70752" y2="91181"/>
                        <a14:foregroundMark x1="76034" y1="58545" x2="73742" y2="96064"/>
                        <a14:foregroundMark x1="13204" y1="67813" x2="27304" y2="74539"/>
                        <a14:foregroundMark x1="12058" y1="75685" x2="26158" y2="92825"/>
                        <a14:foregroundMark x1="10214" y1="70354" x2="2591" y2="86099"/>
                        <a14:foregroundMark x1="22222" y1="73842" x2="43000" y2="99302"/>
                        <a14:foregroundMark x1="29148" y1="58794" x2="43697" y2="97010"/>
                        <a14:foregroundMark x1="77180" y1="85202" x2="40907" y2="96313"/>
                        <a14:foregroundMark x1="85052" y1="66418" x2="99601" y2="86796"/>
                        <a14:foregroundMark x1="96612" y1="87743" x2="99601" y2="92576"/>
                        <a14:foregroundMark x1="17588" y1="84255" x2="50" y2="94669"/>
                        <a14:foregroundMark x1="81814" y1="82162" x2="94968" y2="99552"/>
                        <a14:foregroundMark x1="39312" y1="87942" x2="30992" y2="92377"/>
                        <a14:foregroundMark x1="36323" y1="90982" x2="3039" y2="97459"/>
                        <a14:foregroundMark x1="83657" y1="61584" x2="97060" y2="74988"/>
                        <a14:foregroundMark x1="31938" y1="18037" x2="31938" y2="18037"/>
                        <a14:foregroundMark x1="35177" y1="15745" x2="34479" y2="20379"/>
                        <a14:foregroundMark x1="34479" y1="14599" x2="32636" y2="23866"/>
                        <a14:foregroundMark x1="31689" y1="24763" x2="31938" y2="18984"/>
                        <a14:foregroundMark x1="38615" y1="12058" x2="48331" y2="12058"/>
                        <a14:foregroundMark x1="65670" y1="11360" x2="37220" y2="11111"/>
                        <a14:foregroundMark x1="41604" y1="7424" x2="55705" y2="8570"/>
                        <a14:foregroundMark x1="85052" y1="58545" x2="96363" y2="65272"/>
                        <a14:foregroundMark x1="42302" y1="5331" x2="52466" y2="5331"/>
                        <a14:foregroundMark x1="40907" y1="7424" x2="34679" y2="12257"/>
                        <a14:foregroundMark x1="52267" y1="5082" x2="60339" y2="8122"/>
                        <a14:foregroundMark x1="40708" y1="6726" x2="38166" y2="6926"/>
                        <a14:foregroundMark x1="50872" y1="4634" x2="62182" y2="7424"/>
                        <a14:foregroundMark x1="61933" y1="7623" x2="67962" y2="10862"/>
                        <a14:foregroundMark x1="70952" y1="37718" x2="70952" y2="37718"/>
                        <a14:foregroundMark x1="70752" y1="37270" x2="70752" y2="37270"/>
                        <a14:foregroundMark x1="98007" y1="96512" x2="98007" y2="96512"/>
                        <a14:foregroundMark x1="30992" y1="41455" x2="31689" y2="47932"/>
                        <a14:backgroundMark x1="21774" y1="16891" x2="24763" y2="34280"/>
                        <a14:backgroundMark x1="17389" y1="26158" x2="15546" y2="39811"/>
                        <a14:backgroundMark x1="21276" y1="45840" x2="20379" y2="51370"/>
                        <a14:backgroundMark x1="26607" y1="44195" x2="28899" y2="55306"/>
                        <a14:backgroundMark x1="20379" y1="53014" x2="7922" y2="54858"/>
                        <a14:backgroundMark x1="73493" y1="12506" x2="78326" y2="28450"/>
                        <a14:backgroundMark x1="72098" y1="13403" x2="72795" y2="22222"/>
                      </a14:backgroundRemoval>
                    </a14:imgEffect>
                    <a14:imgEffect>
                      <a14:saturation sat="0"/>
                    </a14:imgEffect>
                  </a14:imgLayer>
                </a14:imgProps>
              </a:ext>
            </a:extLst>
          </a:blip>
          <a:srcRect l="8345" t="-7513" r="7656" b="7513"/>
          <a:stretch/>
        </p:blipFill>
        <p:spPr>
          <a:xfrm rot="154950">
            <a:off x="6870699" y="622299"/>
            <a:ext cx="5051425" cy="600075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2" name="Title 1">
            <a:extLst>
              <a:ext uri="{FF2B5EF4-FFF2-40B4-BE49-F238E27FC236}">
                <a16:creationId xmlns:a16="http://schemas.microsoft.com/office/drawing/2014/main" id="{1D469E2E-E6BC-4DF1-AEF0-E4F354268AAD}"/>
              </a:ext>
            </a:extLst>
          </p:cNvPr>
          <p:cNvSpPr>
            <a:spLocks noGrp="1"/>
          </p:cNvSpPr>
          <p:nvPr>
            <p:ph type="title"/>
          </p:nvPr>
        </p:nvSpPr>
        <p:spPr>
          <a:xfrm>
            <a:off x="-2515205" y="444500"/>
            <a:ext cx="10353762" cy="1257300"/>
          </a:xfrm>
        </p:spPr>
        <p:txBody>
          <a:bodyPr>
            <a:normAutofit/>
          </a:bodyPr>
          <a:lstStyle/>
          <a:p>
            <a:r>
              <a:rPr lang="en-US" dirty="0"/>
              <a:t>About Me</a:t>
            </a:r>
          </a:p>
        </p:txBody>
      </p:sp>
      <p:sp>
        <p:nvSpPr>
          <p:cNvPr id="3" name="Content Placeholder 2">
            <a:extLst>
              <a:ext uri="{FF2B5EF4-FFF2-40B4-BE49-F238E27FC236}">
                <a16:creationId xmlns:a16="http://schemas.microsoft.com/office/drawing/2014/main" id="{F5C19F4A-1A40-4215-8630-FAAA3EA928D0}"/>
              </a:ext>
            </a:extLst>
          </p:cNvPr>
          <p:cNvSpPr>
            <a:spLocks noGrp="1"/>
          </p:cNvSpPr>
          <p:nvPr>
            <p:ph idx="1"/>
          </p:nvPr>
        </p:nvSpPr>
        <p:spPr>
          <a:xfrm>
            <a:off x="0" y="1866900"/>
            <a:ext cx="10353762" cy="3714749"/>
          </a:xfrm>
        </p:spPr>
        <p:txBody>
          <a:bodyPr/>
          <a:lstStyle/>
          <a:p>
            <a:r>
              <a:rPr lang="en-US" dirty="0"/>
              <a:t>Email: davidphilipwasserman@gmail.com</a:t>
            </a:r>
          </a:p>
          <a:p>
            <a:r>
              <a:rPr lang="en-US" dirty="0"/>
              <a:t>GitHub Repository: </a:t>
            </a:r>
            <a:br>
              <a:rPr lang="en-US" dirty="0"/>
            </a:br>
            <a:r>
              <a:rPr lang="en-US" dirty="0"/>
              <a:t>https://www.github.com/DPWasserman/indeed-jobs</a:t>
            </a:r>
          </a:p>
          <a:p>
            <a:endParaRPr lang="en-US" dirty="0"/>
          </a:p>
        </p:txBody>
      </p:sp>
    </p:spTree>
    <p:extLst>
      <p:ext uri="{BB962C8B-B14F-4D97-AF65-F5344CB8AC3E}">
        <p14:creationId xmlns:p14="http://schemas.microsoft.com/office/powerpoint/2010/main" val="6365665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8934FD8F-BBCD-4E1B-B2CA-DB8C52967D5E}"/>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2251" b="89925" l="10000" r="90000">
                        <a14:backgroundMark x1="60625" y1="43944" x2="60625" y2="43944"/>
                        <a14:backgroundMark x1="63214" y1="54234" x2="63214" y2="54234"/>
                        <a14:backgroundMark x1="63482" y1="54341" x2="63482" y2="54341"/>
                        <a14:backgroundMark x1="66607" y1="38692" x2="66607" y2="38692"/>
                        <a14:backgroundMark x1="72946" y1="87996" x2="72946" y2="87996"/>
                      </a14:backgroundRemoval>
                    </a14:imgEffect>
                  </a14:imgLayer>
                </a14:imgProps>
              </a:ext>
            </a:extLst>
          </a:blip>
          <a:stretch>
            <a:fillRect/>
          </a:stretch>
        </p:blipFill>
        <p:spPr>
          <a:xfrm>
            <a:off x="2729308" y="863600"/>
            <a:ext cx="6733383" cy="5130800"/>
          </a:xfrm>
        </p:spPr>
      </p:pic>
    </p:spTree>
    <p:extLst>
      <p:ext uri="{BB962C8B-B14F-4D97-AF65-F5344CB8AC3E}">
        <p14:creationId xmlns:p14="http://schemas.microsoft.com/office/powerpoint/2010/main" val="2671790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C86A9-0834-4ECE-8E0B-0AB25A36911C}"/>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4BE2DD49-D789-4B85-ABA4-111F04626B50}"/>
              </a:ext>
            </a:extLst>
          </p:cNvPr>
          <p:cNvSpPr>
            <a:spLocks noGrp="1"/>
          </p:cNvSpPr>
          <p:nvPr>
            <p:ph idx="1"/>
          </p:nvPr>
        </p:nvSpPr>
        <p:spPr>
          <a:xfrm>
            <a:off x="1686527" y="1866900"/>
            <a:ext cx="9118848" cy="4739962"/>
          </a:xfrm>
        </p:spPr>
        <p:txBody>
          <a:bodyPr>
            <a:normAutofit fontScale="77500" lnSpcReduction="20000"/>
          </a:bodyPr>
          <a:lstStyle/>
          <a:p>
            <a:r>
              <a:rPr lang="en-US" dirty="0"/>
              <a:t>Project Methodology</a:t>
            </a:r>
          </a:p>
          <a:p>
            <a:pPr lvl="1"/>
            <a:r>
              <a:rPr lang="en-US" dirty="0"/>
              <a:t>Why Indeed?</a:t>
            </a:r>
          </a:p>
          <a:p>
            <a:pPr lvl="1"/>
            <a:r>
              <a:rPr lang="en-US" dirty="0"/>
              <a:t>Scraping Issues</a:t>
            </a:r>
          </a:p>
          <a:p>
            <a:pPr lvl="1"/>
            <a:r>
              <a:rPr lang="en-US" dirty="0"/>
              <a:t>Cities Analyzed</a:t>
            </a:r>
          </a:p>
          <a:p>
            <a:pPr lvl="1"/>
            <a:r>
              <a:rPr lang="en-US" dirty="0"/>
              <a:t>Statistics for Search Locations</a:t>
            </a:r>
          </a:p>
          <a:p>
            <a:r>
              <a:rPr lang="en-US" dirty="0"/>
              <a:t>Job Requirements</a:t>
            </a:r>
          </a:p>
          <a:p>
            <a:pPr lvl="1"/>
            <a:r>
              <a:rPr lang="en-US" dirty="0"/>
              <a:t>Minimum Education</a:t>
            </a:r>
          </a:p>
          <a:p>
            <a:pPr lvl="1"/>
            <a:r>
              <a:rPr lang="en-US" dirty="0"/>
              <a:t>Broad-based Skills</a:t>
            </a:r>
          </a:p>
          <a:p>
            <a:pPr lvl="1"/>
            <a:r>
              <a:rPr lang="en-US" dirty="0"/>
              <a:t>Specific Technologies</a:t>
            </a:r>
          </a:p>
          <a:p>
            <a:r>
              <a:rPr lang="en-US" dirty="0"/>
              <a:t>Salary Information</a:t>
            </a:r>
          </a:p>
          <a:p>
            <a:r>
              <a:rPr lang="en-US" dirty="0"/>
              <a:t>Companies Looking for Data Scientists</a:t>
            </a:r>
          </a:p>
          <a:p>
            <a:r>
              <a:rPr lang="en-US" dirty="0"/>
              <a:t>Best Days to Look for a Position</a:t>
            </a:r>
          </a:p>
          <a:p>
            <a:r>
              <a:rPr lang="en-US" dirty="0"/>
              <a:t>Next Steps</a:t>
            </a:r>
          </a:p>
        </p:txBody>
      </p:sp>
    </p:spTree>
    <p:extLst>
      <p:ext uri="{BB962C8B-B14F-4D97-AF65-F5344CB8AC3E}">
        <p14:creationId xmlns:p14="http://schemas.microsoft.com/office/powerpoint/2010/main" val="10097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2FE04-2ECF-4C70-93E0-0901254B88FE}"/>
              </a:ext>
            </a:extLst>
          </p:cNvPr>
          <p:cNvSpPr>
            <a:spLocks noGrp="1"/>
          </p:cNvSpPr>
          <p:nvPr>
            <p:ph type="title"/>
          </p:nvPr>
        </p:nvSpPr>
        <p:spPr/>
        <p:txBody>
          <a:bodyPr/>
          <a:lstStyle/>
          <a:p>
            <a:r>
              <a:rPr lang="en-US" dirty="0"/>
              <a:t>Why Indeed?</a:t>
            </a:r>
          </a:p>
        </p:txBody>
      </p:sp>
      <p:sp>
        <p:nvSpPr>
          <p:cNvPr id="3" name="Content Placeholder 2">
            <a:extLst>
              <a:ext uri="{FF2B5EF4-FFF2-40B4-BE49-F238E27FC236}">
                <a16:creationId xmlns:a16="http://schemas.microsoft.com/office/drawing/2014/main" id="{C32A024B-710F-43D4-BDD3-C430DCE0164D}"/>
              </a:ext>
            </a:extLst>
          </p:cNvPr>
          <p:cNvSpPr>
            <a:spLocks noGrp="1"/>
          </p:cNvSpPr>
          <p:nvPr>
            <p:ph idx="1"/>
          </p:nvPr>
        </p:nvSpPr>
        <p:spPr/>
        <p:txBody>
          <a:bodyPr>
            <a:normAutofit lnSpcReduction="10000"/>
          </a:bodyPr>
          <a:lstStyle/>
          <a:p>
            <a:r>
              <a:rPr lang="en-US" dirty="0"/>
              <a:t>Indeed.com is a popular web site used by job seekers and job posters to connect with each other.</a:t>
            </a:r>
          </a:p>
          <a:p>
            <a:endParaRPr lang="en-US" dirty="0"/>
          </a:p>
          <a:p>
            <a:r>
              <a:rPr lang="en-US" dirty="0"/>
              <a:t>Of all the job boards, Indeed.com has the most lenient terms and conditions. Indeed does not require credentials to search its listings.</a:t>
            </a:r>
          </a:p>
          <a:p>
            <a:endParaRPr lang="en-US" dirty="0"/>
          </a:p>
          <a:p>
            <a:r>
              <a:rPr lang="en-US" dirty="0"/>
              <a:t>Indeed offers an API although it is limited when it comes to volume.  This made Indeed a good candidate for scraping.</a:t>
            </a:r>
          </a:p>
        </p:txBody>
      </p:sp>
    </p:spTree>
    <p:extLst>
      <p:ext uri="{BB962C8B-B14F-4D97-AF65-F5344CB8AC3E}">
        <p14:creationId xmlns:p14="http://schemas.microsoft.com/office/powerpoint/2010/main" val="1199676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D99D5-30FA-4368-BDFE-D140F963E046}"/>
              </a:ext>
            </a:extLst>
          </p:cNvPr>
          <p:cNvSpPr>
            <a:spLocks noGrp="1"/>
          </p:cNvSpPr>
          <p:nvPr>
            <p:ph type="title"/>
          </p:nvPr>
        </p:nvSpPr>
        <p:spPr/>
        <p:txBody>
          <a:bodyPr/>
          <a:lstStyle/>
          <a:p>
            <a:r>
              <a:rPr lang="en-US" dirty="0"/>
              <a:t>Scraping Issues</a:t>
            </a:r>
          </a:p>
        </p:txBody>
      </p:sp>
      <p:sp>
        <p:nvSpPr>
          <p:cNvPr id="3" name="Content Placeholder 2">
            <a:extLst>
              <a:ext uri="{FF2B5EF4-FFF2-40B4-BE49-F238E27FC236}">
                <a16:creationId xmlns:a16="http://schemas.microsoft.com/office/drawing/2014/main" id="{437F61A9-5664-488A-9767-5D410BD1CBF4}"/>
              </a:ext>
            </a:extLst>
          </p:cNvPr>
          <p:cNvSpPr>
            <a:spLocks noGrp="1"/>
          </p:cNvSpPr>
          <p:nvPr>
            <p:ph idx="1"/>
          </p:nvPr>
        </p:nvSpPr>
        <p:spPr/>
        <p:txBody>
          <a:bodyPr/>
          <a:lstStyle/>
          <a:p>
            <a:r>
              <a:rPr lang="en-US" dirty="0"/>
              <a:t>In order to increase speed, an anonymous proxy was leveraged. However, even with the anonymous proxy, Indeed would throw in CAPTCHA challenges if the network administrators felt that the scraping was automated.</a:t>
            </a:r>
          </a:p>
          <a:p>
            <a:r>
              <a:rPr lang="en-US" dirty="0"/>
              <a:t>I attempted to use a paid, rotating IP subscription service. However, this did not bear fruit. Thus, I was only able to analyze postings for 6 of the 11 cities I had planned to scrape.</a:t>
            </a:r>
          </a:p>
        </p:txBody>
      </p:sp>
    </p:spTree>
    <p:extLst>
      <p:ext uri="{BB962C8B-B14F-4D97-AF65-F5344CB8AC3E}">
        <p14:creationId xmlns:p14="http://schemas.microsoft.com/office/powerpoint/2010/main" val="100202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AA6E7-E569-442F-8CC0-6EA3D7376CFD}"/>
              </a:ext>
            </a:extLst>
          </p:cNvPr>
          <p:cNvSpPr>
            <a:spLocks noGrp="1"/>
          </p:cNvSpPr>
          <p:nvPr>
            <p:ph type="title"/>
          </p:nvPr>
        </p:nvSpPr>
        <p:spPr/>
        <p:txBody>
          <a:bodyPr/>
          <a:lstStyle/>
          <a:p>
            <a:r>
              <a:rPr lang="en-US" dirty="0"/>
              <a:t>Cities Analyzed</a:t>
            </a:r>
          </a:p>
        </p:txBody>
      </p:sp>
      <p:sp>
        <p:nvSpPr>
          <p:cNvPr id="3" name="Content Placeholder 2">
            <a:extLst>
              <a:ext uri="{FF2B5EF4-FFF2-40B4-BE49-F238E27FC236}">
                <a16:creationId xmlns:a16="http://schemas.microsoft.com/office/drawing/2014/main" id="{C6282D3E-7735-4D29-8444-A54576A56C34}"/>
              </a:ext>
            </a:extLst>
          </p:cNvPr>
          <p:cNvSpPr>
            <a:spLocks noGrp="1"/>
          </p:cNvSpPr>
          <p:nvPr>
            <p:ph idx="1"/>
          </p:nvPr>
        </p:nvSpPr>
        <p:spPr/>
        <p:txBody>
          <a:bodyPr/>
          <a:lstStyle/>
          <a:p>
            <a:r>
              <a:rPr lang="en-US" dirty="0"/>
              <a:t>Charlotte, NC</a:t>
            </a:r>
          </a:p>
          <a:p>
            <a:r>
              <a:rPr lang="en-US" dirty="0"/>
              <a:t>Chicago, IL</a:t>
            </a:r>
          </a:p>
          <a:p>
            <a:r>
              <a:rPr lang="en-US" dirty="0"/>
              <a:t>Los Angeles, CA</a:t>
            </a:r>
          </a:p>
          <a:p>
            <a:r>
              <a:rPr lang="en-US" dirty="0"/>
              <a:t>New York, NY</a:t>
            </a:r>
          </a:p>
          <a:p>
            <a:r>
              <a:rPr lang="en-US" dirty="0"/>
              <a:t>Phoenix, AZ</a:t>
            </a:r>
          </a:p>
          <a:p>
            <a:r>
              <a:rPr lang="en-US" dirty="0"/>
              <a:t>San Francisco, CA</a:t>
            </a:r>
          </a:p>
        </p:txBody>
      </p:sp>
      <p:pic>
        <p:nvPicPr>
          <p:cNvPr id="5" name="Picture 4">
            <a:extLst>
              <a:ext uri="{FF2B5EF4-FFF2-40B4-BE49-F238E27FC236}">
                <a16:creationId xmlns:a16="http://schemas.microsoft.com/office/drawing/2014/main" id="{33D2E44A-AEBA-44F8-A6E9-D60B6DA83B69}"/>
              </a:ext>
            </a:extLst>
          </p:cNvPr>
          <p:cNvPicPr>
            <a:picLocks noChangeAspect="1"/>
          </p:cNvPicPr>
          <p:nvPr/>
        </p:nvPicPr>
        <p:blipFill>
          <a:blip r:embed="rId3"/>
          <a:stretch>
            <a:fillRect/>
          </a:stretch>
        </p:blipFill>
        <p:spPr>
          <a:xfrm>
            <a:off x="4258362" y="1866900"/>
            <a:ext cx="7688473" cy="4324766"/>
          </a:xfrm>
          <a:prstGeom prst="rect">
            <a:avLst/>
          </a:prstGeom>
        </p:spPr>
      </p:pic>
    </p:spTree>
    <p:extLst>
      <p:ext uri="{BB962C8B-B14F-4D97-AF65-F5344CB8AC3E}">
        <p14:creationId xmlns:p14="http://schemas.microsoft.com/office/powerpoint/2010/main" val="2177961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5A947-84AA-4F7B-88B4-2A90FE591816}"/>
              </a:ext>
            </a:extLst>
          </p:cNvPr>
          <p:cNvSpPr>
            <a:spLocks noGrp="1"/>
          </p:cNvSpPr>
          <p:nvPr>
            <p:ph type="title"/>
          </p:nvPr>
        </p:nvSpPr>
        <p:spPr/>
        <p:txBody>
          <a:bodyPr/>
          <a:lstStyle/>
          <a:p>
            <a:r>
              <a:rPr lang="en-US" dirty="0"/>
              <a:t>Statistics for the Search Locations</a:t>
            </a:r>
          </a:p>
        </p:txBody>
      </p:sp>
      <p:pic>
        <p:nvPicPr>
          <p:cNvPr id="4" name="Picture 3">
            <a:extLst>
              <a:ext uri="{FF2B5EF4-FFF2-40B4-BE49-F238E27FC236}">
                <a16:creationId xmlns:a16="http://schemas.microsoft.com/office/drawing/2014/main" id="{2C719017-1479-4545-9B74-E2317AA8CDDA}"/>
              </a:ext>
            </a:extLst>
          </p:cNvPr>
          <p:cNvPicPr>
            <a:picLocks noChangeAspect="1"/>
          </p:cNvPicPr>
          <p:nvPr/>
        </p:nvPicPr>
        <p:blipFill>
          <a:blip r:embed="rId3"/>
          <a:stretch>
            <a:fillRect/>
          </a:stretch>
        </p:blipFill>
        <p:spPr>
          <a:xfrm>
            <a:off x="151370" y="1576387"/>
            <a:ext cx="5944630" cy="5000625"/>
          </a:xfrm>
          <a:prstGeom prst="rect">
            <a:avLst/>
          </a:prstGeom>
        </p:spPr>
      </p:pic>
      <p:pic>
        <p:nvPicPr>
          <p:cNvPr id="6" name="Picture 5">
            <a:extLst>
              <a:ext uri="{FF2B5EF4-FFF2-40B4-BE49-F238E27FC236}">
                <a16:creationId xmlns:a16="http://schemas.microsoft.com/office/drawing/2014/main" id="{563D63AF-C586-4E44-91CF-1CA09E5EFBB9}"/>
              </a:ext>
            </a:extLst>
          </p:cNvPr>
          <p:cNvPicPr>
            <a:picLocks noChangeAspect="1"/>
          </p:cNvPicPr>
          <p:nvPr/>
        </p:nvPicPr>
        <p:blipFill>
          <a:blip r:embed="rId4"/>
          <a:stretch>
            <a:fillRect/>
          </a:stretch>
        </p:blipFill>
        <p:spPr>
          <a:xfrm>
            <a:off x="6264876" y="1576387"/>
            <a:ext cx="5584867" cy="5000625"/>
          </a:xfrm>
          <a:prstGeom prst="rect">
            <a:avLst/>
          </a:prstGeom>
        </p:spPr>
      </p:pic>
    </p:spTree>
    <p:extLst>
      <p:ext uri="{BB962C8B-B14F-4D97-AF65-F5344CB8AC3E}">
        <p14:creationId xmlns:p14="http://schemas.microsoft.com/office/powerpoint/2010/main" val="3428116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5A947-84AA-4F7B-88B4-2A90FE591816}"/>
              </a:ext>
            </a:extLst>
          </p:cNvPr>
          <p:cNvSpPr>
            <a:spLocks noGrp="1"/>
          </p:cNvSpPr>
          <p:nvPr>
            <p:ph type="title"/>
          </p:nvPr>
        </p:nvSpPr>
        <p:spPr/>
        <p:txBody>
          <a:bodyPr/>
          <a:lstStyle/>
          <a:p>
            <a:r>
              <a:rPr lang="en-US" dirty="0"/>
              <a:t>Statistics for the Search Locations</a:t>
            </a:r>
          </a:p>
        </p:txBody>
      </p:sp>
      <p:sp>
        <p:nvSpPr>
          <p:cNvPr id="15" name="TextBox 14">
            <a:extLst>
              <a:ext uri="{FF2B5EF4-FFF2-40B4-BE49-F238E27FC236}">
                <a16:creationId xmlns:a16="http://schemas.microsoft.com/office/drawing/2014/main" id="{906144F3-EE4F-4362-8FA8-5F218FE060A7}"/>
              </a:ext>
            </a:extLst>
          </p:cNvPr>
          <p:cNvSpPr txBox="1"/>
          <p:nvPr/>
        </p:nvSpPr>
        <p:spPr>
          <a:xfrm>
            <a:off x="207214" y="1797628"/>
            <a:ext cx="5777950" cy="369332"/>
          </a:xfrm>
          <a:prstGeom prst="rect">
            <a:avLst/>
          </a:prstGeom>
          <a:noFill/>
        </p:spPr>
        <p:txBody>
          <a:bodyPr wrap="square" rtlCol="0">
            <a:spAutoFit/>
          </a:bodyPr>
          <a:lstStyle/>
          <a:p>
            <a:pPr algn="ctr"/>
            <a:r>
              <a:rPr lang="en-US" dirty="0"/>
              <a:t>All Data Science Jobs on Indeed</a:t>
            </a:r>
          </a:p>
        </p:txBody>
      </p:sp>
      <p:graphicFrame>
        <p:nvGraphicFramePr>
          <p:cNvPr id="16" name="Table 4">
            <a:extLst>
              <a:ext uri="{FF2B5EF4-FFF2-40B4-BE49-F238E27FC236}">
                <a16:creationId xmlns:a16="http://schemas.microsoft.com/office/drawing/2014/main" id="{7B78900B-AB5A-4FA9-B65F-0E2A6A400680}"/>
              </a:ext>
            </a:extLst>
          </p:cNvPr>
          <p:cNvGraphicFramePr>
            <a:graphicFrameLocks noGrp="1"/>
          </p:cNvGraphicFramePr>
          <p:nvPr>
            <p:ph idx="1"/>
            <p:extLst>
              <p:ext uri="{D42A27DB-BD31-4B8C-83A1-F6EECF244321}">
                <p14:modId xmlns:p14="http://schemas.microsoft.com/office/powerpoint/2010/main" val="1823888248"/>
              </p:ext>
            </p:extLst>
          </p:nvPr>
        </p:nvGraphicFramePr>
        <p:xfrm>
          <a:off x="207214" y="2166960"/>
          <a:ext cx="5777950" cy="2966720"/>
        </p:xfrm>
        <a:graphic>
          <a:graphicData uri="http://schemas.openxmlformats.org/drawingml/2006/table">
            <a:tbl>
              <a:tblPr firstRow="1" bandRow="1">
                <a:tableStyleId>{073A0DAA-6AF3-43AB-8588-CEC1D06C72B9}</a:tableStyleId>
              </a:tblPr>
              <a:tblGrid>
                <a:gridCol w="2558807">
                  <a:extLst>
                    <a:ext uri="{9D8B030D-6E8A-4147-A177-3AD203B41FA5}">
                      <a16:colId xmlns:a16="http://schemas.microsoft.com/office/drawing/2014/main" val="3036815280"/>
                    </a:ext>
                  </a:extLst>
                </a:gridCol>
                <a:gridCol w="1192276">
                  <a:extLst>
                    <a:ext uri="{9D8B030D-6E8A-4147-A177-3AD203B41FA5}">
                      <a16:colId xmlns:a16="http://schemas.microsoft.com/office/drawing/2014/main" val="953876510"/>
                    </a:ext>
                  </a:extLst>
                </a:gridCol>
                <a:gridCol w="1192275">
                  <a:extLst>
                    <a:ext uri="{9D8B030D-6E8A-4147-A177-3AD203B41FA5}">
                      <a16:colId xmlns:a16="http://schemas.microsoft.com/office/drawing/2014/main" val="3117419900"/>
                    </a:ext>
                  </a:extLst>
                </a:gridCol>
                <a:gridCol w="834592">
                  <a:extLst>
                    <a:ext uri="{9D8B030D-6E8A-4147-A177-3AD203B41FA5}">
                      <a16:colId xmlns:a16="http://schemas.microsoft.com/office/drawing/2014/main" val="199722059"/>
                    </a:ext>
                  </a:extLst>
                </a:gridCol>
              </a:tblGrid>
              <a:tr h="370840">
                <a:tc>
                  <a:txBody>
                    <a:bodyPr/>
                    <a:lstStyle/>
                    <a:p>
                      <a:pPr algn="ctr"/>
                      <a:r>
                        <a:rPr lang="en-US" dirty="0"/>
                        <a:t>Search City</a:t>
                      </a:r>
                    </a:p>
                  </a:txBody>
                  <a:tcPr anchor="b"/>
                </a:tc>
                <a:tc>
                  <a:txBody>
                    <a:bodyPr/>
                    <a:lstStyle/>
                    <a:p>
                      <a:pPr algn="ctr"/>
                      <a:r>
                        <a:rPr lang="en-US" dirty="0"/>
                        <a:t>On Site</a:t>
                      </a:r>
                    </a:p>
                  </a:txBody>
                  <a:tcPr anchor="b"/>
                </a:tc>
                <a:tc>
                  <a:txBody>
                    <a:bodyPr/>
                    <a:lstStyle/>
                    <a:p>
                      <a:pPr algn="ctr"/>
                      <a:r>
                        <a:rPr lang="en-US" dirty="0"/>
                        <a:t>Remote</a:t>
                      </a:r>
                    </a:p>
                  </a:txBody>
                  <a:tcPr anchor="b"/>
                </a:tc>
                <a:tc>
                  <a:txBody>
                    <a:bodyPr/>
                    <a:lstStyle/>
                    <a:p>
                      <a:pPr algn="ctr"/>
                      <a:r>
                        <a:rPr lang="en-US" dirty="0"/>
                        <a:t>Total</a:t>
                      </a:r>
                    </a:p>
                  </a:txBody>
                  <a:tcPr anchor="b"/>
                </a:tc>
                <a:extLst>
                  <a:ext uri="{0D108BD9-81ED-4DB2-BD59-A6C34878D82A}">
                    <a16:rowId xmlns:a16="http://schemas.microsoft.com/office/drawing/2014/main" val="2940322431"/>
                  </a:ext>
                </a:extLst>
              </a:tr>
              <a:tr h="370840">
                <a:tc>
                  <a:txBody>
                    <a:bodyPr/>
                    <a:lstStyle/>
                    <a:p>
                      <a:pPr algn="r"/>
                      <a:r>
                        <a:rPr lang="en-US" dirty="0"/>
                        <a:t>Charlotte, NC</a:t>
                      </a:r>
                    </a:p>
                  </a:txBody>
                  <a:tcPr/>
                </a:tc>
                <a:tc>
                  <a:txBody>
                    <a:bodyPr/>
                    <a:lstStyle/>
                    <a:p>
                      <a:pPr algn="r"/>
                      <a:r>
                        <a:rPr lang="en-US" dirty="0"/>
                        <a:t>77</a:t>
                      </a:r>
                    </a:p>
                  </a:txBody>
                  <a:tcPr/>
                </a:tc>
                <a:tc>
                  <a:txBody>
                    <a:bodyPr/>
                    <a:lstStyle/>
                    <a:p>
                      <a:pPr algn="r"/>
                      <a:r>
                        <a:rPr lang="en-US" dirty="0"/>
                        <a:t>8</a:t>
                      </a:r>
                    </a:p>
                  </a:txBody>
                  <a:tcPr/>
                </a:tc>
                <a:tc>
                  <a:txBody>
                    <a:bodyPr/>
                    <a:lstStyle/>
                    <a:p>
                      <a:pPr algn="r"/>
                      <a:r>
                        <a:rPr lang="en-US" dirty="0"/>
                        <a:t>85</a:t>
                      </a:r>
                    </a:p>
                  </a:txBody>
                  <a:tcPr/>
                </a:tc>
                <a:extLst>
                  <a:ext uri="{0D108BD9-81ED-4DB2-BD59-A6C34878D82A}">
                    <a16:rowId xmlns:a16="http://schemas.microsoft.com/office/drawing/2014/main" val="3124682648"/>
                  </a:ext>
                </a:extLst>
              </a:tr>
              <a:tr h="370840">
                <a:tc>
                  <a:txBody>
                    <a:bodyPr/>
                    <a:lstStyle/>
                    <a:p>
                      <a:pPr algn="r"/>
                      <a:r>
                        <a:rPr lang="en-US" dirty="0"/>
                        <a:t>Chicago, IL</a:t>
                      </a:r>
                    </a:p>
                  </a:txBody>
                  <a:tcPr/>
                </a:tc>
                <a:tc>
                  <a:txBody>
                    <a:bodyPr/>
                    <a:lstStyle/>
                    <a:p>
                      <a:pPr algn="r"/>
                      <a:r>
                        <a:rPr lang="en-US" dirty="0"/>
                        <a:t>314</a:t>
                      </a:r>
                    </a:p>
                  </a:txBody>
                  <a:tcPr/>
                </a:tc>
                <a:tc>
                  <a:txBody>
                    <a:bodyPr/>
                    <a:lstStyle/>
                    <a:p>
                      <a:pPr algn="r"/>
                      <a:r>
                        <a:rPr lang="en-US" dirty="0"/>
                        <a:t>55</a:t>
                      </a:r>
                    </a:p>
                  </a:txBody>
                  <a:tcPr/>
                </a:tc>
                <a:tc>
                  <a:txBody>
                    <a:bodyPr/>
                    <a:lstStyle/>
                    <a:p>
                      <a:pPr algn="r"/>
                      <a:r>
                        <a:rPr lang="en-US" dirty="0"/>
                        <a:t>369</a:t>
                      </a:r>
                    </a:p>
                  </a:txBody>
                  <a:tcPr/>
                </a:tc>
                <a:extLst>
                  <a:ext uri="{0D108BD9-81ED-4DB2-BD59-A6C34878D82A}">
                    <a16:rowId xmlns:a16="http://schemas.microsoft.com/office/drawing/2014/main" val="785928547"/>
                  </a:ext>
                </a:extLst>
              </a:tr>
              <a:tr h="370840">
                <a:tc>
                  <a:txBody>
                    <a:bodyPr/>
                    <a:lstStyle/>
                    <a:p>
                      <a:pPr algn="r"/>
                      <a:r>
                        <a:rPr lang="en-US" dirty="0"/>
                        <a:t>Los Angeles, CA</a:t>
                      </a:r>
                    </a:p>
                  </a:txBody>
                  <a:tcPr/>
                </a:tc>
                <a:tc>
                  <a:txBody>
                    <a:bodyPr/>
                    <a:lstStyle/>
                    <a:p>
                      <a:pPr algn="r"/>
                      <a:r>
                        <a:rPr lang="en-US" dirty="0"/>
                        <a:t>269</a:t>
                      </a:r>
                    </a:p>
                  </a:txBody>
                  <a:tcPr/>
                </a:tc>
                <a:tc>
                  <a:txBody>
                    <a:bodyPr/>
                    <a:lstStyle/>
                    <a:p>
                      <a:pPr algn="r"/>
                      <a:r>
                        <a:rPr lang="en-US" dirty="0"/>
                        <a:t>27</a:t>
                      </a:r>
                    </a:p>
                  </a:txBody>
                  <a:tcPr/>
                </a:tc>
                <a:tc>
                  <a:txBody>
                    <a:bodyPr/>
                    <a:lstStyle/>
                    <a:p>
                      <a:pPr algn="r"/>
                      <a:r>
                        <a:rPr lang="en-US" dirty="0"/>
                        <a:t>269</a:t>
                      </a:r>
                    </a:p>
                  </a:txBody>
                  <a:tcPr/>
                </a:tc>
                <a:extLst>
                  <a:ext uri="{0D108BD9-81ED-4DB2-BD59-A6C34878D82A}">
                    <a16:rowId xmlns:a16="http://schemas.microsoft.com/office/drawing/2014/main" val="1995739820"/>
                  </a:ext>
                </a:extLst>
              </a:tr>
              <a:tr h="370840">
                <a:tc>
                  <a:txBody>
                    <a:bodyPr/>
                    <a:lstStyle/>
                    <a:p>
                      <a:pPr algn="r"/>
                      <a:r>
                        <a:rPr lang="en-US" dirty="0"/>
                        <a:t>New York, NY</a:t>
                      </a:r>
                    </a:p>
                  </a:txBody>
                  <a:tcPr/>
                </a:tc>
                <a:tc>
                  <a:txBody>
                    <a:bodyPr/>
                    <a:lstStyle/>
                    <a:p>
                      <a:pPr algn="r"/>
                      <a:r>
                        <a:rPr lang="en-US" dirty="0"/>
                        <a:t>754</a:t>
                      </a:r>
                    </a:p>
                  </a:txBody>
                  <a:tcPr/>
                </a:tc>
                <a:tc>
                  <a:txBody>
                    <a:bodyPr/>
                    <a:lstStyle/>
                    <a:p>
                      <a:pPr algn="r"/>
                      <a:r>
                        <a:rPr lang="en-US" dirty="0"/>
                        <a:t>77</a:t>
                      </a:r>
                    </a:p>
                  </a:txBody>
                  <a:tcPr/>
                </a:tc>
                <a:tc>
                  <a:txBody>
                    <a:bodyPr/>
                    <a:lstStyle/>
                    <a:p>
                      <a:pPr algn="r"/>
                      <a:r>
                        <a:rPr lang="en-US" dirty="0"/>
                        <a:t>831</a:t>
                      </a:r>
                    </a:p>
                  </a:txBody>
                  <a:tcPr/>
                </a:tc>
                <a:extLst>
                  <a:ext uri="{0D108BD9-81ED-4DB2-BD59-A6C34878D82A}">
                    <a16:rowId xmlns:a16="http://schemas.microsoft.com/office/drawing/2014/main" val="3836987580"/>
                  </a:ext>
                </a:extLst>
              </a:tr>
              <a:tr h="370840">
                <a:tc>
                  <a:txBody>
                    <a:bodyPr/>
                    <a:lstStyle/>
                    <a:p>
                      <a:pPr algn="r"/>
                      <a:r>
                        <a:rPr lang="en-US" dirty="0"/>
                        <a:t>Phoenix, AZ</a:t>
                      </a:r>
                    </a:p>
                  </a:txBody>
                  <a:tcPr/>
                </a:tc>
                <a:tc>
                  <a:txBody>
                    <a:bodyPr/>
                    <a:lstStyle/>
                    <a:p>
                      <a:pPr algn="r"/>
                      <a:r>
                        <a:rPr lang="en-US" dirty="0"/>
                        <a:t>69</a:t>
                      </a:r>
                    </a:p>
                  </a:txBody>
                  <a:tcPr/>
                </a:tc>
                <a:tc>
                  <a:txBody>
                    <a:bodyPr/>
                    <a:lstStyle/>
                    <a:p>
                      <a:pPr algn="r"/>
                      <a:r>
                        <a:rPr lang="en-US" dirty="0"/>
                        <a:t>11</a:t>
                      </a:r>
                    </a:p>
                  </a:txBody>
                  <a:tcPr/>
                </a:tc>
                <a:tc>
                  <a:txBody>
                    <a:bodyPr/>
                    <a:lstStyle/>
                    <a:p>
                      <a:pPr algn="r"/>
                      <a:r>
                        <a:rPr lang="en-US" dirty="0"/>
                        <a:t>80</a:t>
                      </a:r>
                    </a:p>
                  </a:txBody>
                  <a:tcPr/>
                </a:tc>
                <a:extLst>
                  <a:ext uri="{0D108BD9-81ED-4DB2-BD59-A6C34878D82A}">
                    <a16:rowId xmlns:a16="http://schemas.microsoft.com/office/drawing/2014/main" val="24196025"/>
                  </a:ext>
                </a:extLst>
              </a:tr>
              <a:tr h="370840">
                <a:tc>
                  <a:txBody>
                    <a:bodyPr/>
                    <a:lstStyle/>
                    <a:p>
                      <a:pPr algn="r"/>
                      <a:r>
                        <a:rPr lang="en-US" dirty="0"/>
                        <a:t>San Francisco, CA</a:t>
                      </a:r>
                    </a:p>
                  </a:txBody>
                  <a:tcPr/>
                </a:tc>
                <a:tc>
                  <a:txBody>
                    <a:bodyPr/>
                    <a:lstStyle/>
                    <a:p>
                      <a:pPr algn="r"/>
                      <a:r>
                        <a:rPr lang="en-US" dirty="0"/>
                        <a:t>694</a:t>
                      </a:r>
                    </a:p>
                  </a:txBody>
                  <a:tcPr/>
                </a:tc>
                <a:tc>
                  <a:txBody>
                    <a:bodyPr/>
                    <a:lstStyle/>
                    <a:p>
                      <a:pPr algn="r"/>
                      <a:r>
                        <a:rPr lang="en-US" dirty="0"/>
                        <a:t>147</a:t>
                      </a:r>
                    </a:p>
                  </a:txBody>
                  <a:tcPr/>
                </a:tc>
                <a:tc>
                  <a:txBody>
                    <a:bodyPr/>
                    <a:lstStyle/>
                    <a:p>
                      <a:pPr algn="r"/>
                      <a:r>
                        <a:rPr lang="en-US" dirty="0"/>
                        <a:t>841</a:t>
                      </a:r>
                    </a:p>
                  </a:txBody>
                  <a:tcPr/>
                </a:tc>
                <a:extLst>
                  <a:ext uri="{0D108BD9-81ED-4DB2-BD59-A6C34878D82A}">
                    <a16:rowId xmlns:a16="http://schemas.microsoft.com/office/drawing/2014/main" val="3991746625"/>
                  </a:ext>
                </a:extLst>
              </a:tr>
              <a:tr h="370840">
                <a:tc>
                  <a:txBody>
                    <a:bodyPr/>
                    <a:lstStyle/>
                    <a:p>
                      <a:pPr algn="r"/>
                      <a:r>
                        <a:rPr lang="en-US" b="1" dirty="0"/>
                        <a:t>GRAND TOTAL</a:t>
                      </a:r>
                    </a:p>
                  </a:txBody>
                  <a:tcPr/>
                </a:tc>
                <a:tc>
                  <a:txBody>
                    <a:bodyPr/>
                    <a:lstStyle/>
                    <a:p>
                      <a:pPr algn="r"/>
                      <a:r>
                        <a:rPr lang="en-US" b="1" dirty="0"/>
                        <a:t>2,177</a:t>
                      </a:r>
                    </a:p>
                  </a:txBody>
                  <a:tcPr/>
                </a:tc>
                <a:tc>
                  <a:txBody>
                    <a:bodyPr/>
                    <a:lstStyle/>
                    <a:p>
                      <a:pPr algn="r"/>
                      <a:r>
                        <a:rPr lang="en-US" b="1" dirty="0"/>
                        <a:t>325</a:t>
                      </a:r>
                    </a:p>
                  </a:txBody>
                  <a:tcPr/>
                </a:tc>
                <a:tc>
                  <a:txBody>
                    <a:bodyPr/>
                    <a:lstStyle/>
                    <a:p>
                      <a:pPr algn="r"/>
                      <a:r>
                        <a:rPr lang="en-US" b="1" dirty="0"/>
                        <a:t>2,502</a:t>
                      </a:r>
                    </a:p>
                  </a:txBody>
                  <a:tcPr/>
                </a:tc>
                <a:extLst>
                  <a:ext uri="{0D108BD9-81ED-4DB2-BD59-A6C34878D82A}">
                    <a16:rowId xmlns:a16="http://schemas.microsoft.com/office/drawing/2014/main" val="4113031544"/>
                  </a:ext>
                </a:extLst>
              </a:tr>
            </a:tbl>
          </a:graphicData>
        </a:graphic>
      </p:graphicFrame>
      <p:graphicFrame>
        <p:nvGraphicFramePr>
          <p:cNvPr id="17" name="Table 4">
            <a:extLst>
              <a:ext uri="{FF2B5EF4-FFF2-40B4-BE49-F238E27FC236}">
                <a16:creationId xmlns:a16="http://schemas.microsoft.com/office/drawing/2014/main" id="{B0E9AC8E-C20F-445B-B4F8-78EFB03891D5}"/>
              </a:ext>
            </a:extLst>
          </p:cNvPr>
          <p:cNvGraphicFramePr>
            <a:graphicFrameLocks/>
          </p:cNvGraphicFramePr>
          <p:nvPr>
            <p:extLst>
              <p:ext uri="{D42A27DB-BD31-4B8C-83A1-F6EECF244321}">
                <p14:modId xmlns:p14="http://schemas.microsoft.com/office/powerpoint/2010/main" val="2191155482"/>
              </p:ext>
            </p:extLst>
          </p:nvPr>
        </p:nvGraphicFramePr>
        <p:xfrm>
          <a:off x="6090676" y="2166960"/>
          <a:ext cx="5777950" cy="2966720"/>
        </p:xfrm>
        <a:graphic>
          <a:graphicData uri="http://schemas.openxmlformats.org/drawingml/2006/table">
            <a:tbl>
              <a:tblPr firstRow="1" bandRow="1">
                <a:tableStyleId>{073A0DAA-6AF3-43AB-8588-CEC1D06C72B9}</a:tableStyleId>
              </a:tblPr>
              <a:tblGrid>
                <a:gridCol w="2558807">
                  <a:extLst>
                    <a:ext uri="{9D8B030D-6E8A-4147-A177-3AD203B41FA5}">
                      <a16:colId xmlns:a16="http://schemas.microsoft.com/office/drawing/2014/main" val="3036815280"/>
                    </a:ext>
                  </a:extLst>
                </a:gridCol>
                <a:gridCol w="1192276">
                  <a:extLst>
                    <a:ext uri="{9D8B030D-6E8A-4147-A177-3AD203B41FA5}">
                      <a16:colId xmlns:a16="http://schemas.microsoft.com/office/drawing/2014/main" val="953876510"/>
                    </a:ext>
                  </a:extLst>
                </a:gridCol>
                <a:gridCol w="1192275">
                  <a:extLst>
                    <a:ext uri="{9D8B030D-6E8A-4147-A177-3AD203B41FA5}">
                      <a16:colId xmlns:a16="http://schemas.microsoft.com/office/drawing/2014/main" val="3117419900"/>
                    </a:ext>
                  </a:extLst>
                </a:gridCol>
                <a:gridCol w="834592">
                  <a:extLst>
                    <a:ext uri="{9D8B030D-6E8A-4147-A177-3AD203B41FA5}">
                      <a16:colId xmlns:a16="http://schemas.microsoft.com/office/drawing/2014/main" val="199722059"/>
                    </a:ext>
                  </a:extLst>
                </a:gridCol>
              </a:tblGrid>
              <a:tr h="370840">
                <a:tc>
                  <a:txBody>
                    <a:bodyPr/>
                    <a:lstStyle/>
                    <a:p>
                      <a:pPr algn="ctr"/>
                      <a:r>
                        <a:rPr lang="en-US" dirty="0"/>
                        <a:t>Search City</a:t>
                      </a:r>
                    </a:p>
                  </a:txBody>
                  <a:tcPr anchor="b"/>
                </a:tc>
                <a:tc>
                  <a:txBody>
                    <a:bodyPr/>
                    <a:lstStyle/>
                    <a:p>
                      <a:pPr algn="ctr"/>
                      <a:r>
                        <a:rPr lang="en-US" dirty="0"/>
                        <a:t>On Site</a:t>
                      </a:r>
                    </a:p>
                  </a:txBody>
                  <a:tcPr anchor="b"/>
                </a:tc>
                <a:tc>
                  <a:txBody>
                    <a:bodyPr/>
                    <a:lstStyle/>
                    <a:p>
                      <a:pPr algn="ctr"/>
                      <a:r>
                        <a:rPr lang="en-US" dirty="0"/>
                        <a:t>Remote</a:t>
                      </a:r>
                    </a:p>
                  </a:txBody>
                  <a:tcPr anchor="b"/>
                </a:tc>
                <a:tc>
                  <a:txBody>
                    <a:bodyPr/>
                    <a:lstStyle/>
                    <a:p>
                      <a:pPr algn="ctr"/>
                      <a:r>
                        <a:rPr lang="en-US" dirty="0"/>
                        <a:t>Total</a:t>
                      </a:r>
                    </a:p>
                  </a:txBody>
                  <a:tcPr anchor="b"/>
                </a:tc>
                <a:extLst>
                  <a:ext uri="{0D108BD9-81ED-4DB2-BD59-A6C34878D82A}">
                    <a16:rowId xmlns:a16="http://schemas.microsoft.com/office/drawing/2014/main" val="2940322431"/>
                  </a:ext>
                </a:extLst>
              </a:tr>
              <a:tr h="370840">
                <a:tc>
                  <a:txBody>
                    <a:bodyPr/>
                    <a:lstStyle/>
                    <a:p>
                      <a:pPr algn="r"/>
                      <a:r>
                        <a:rPr lang="en-US" dirty="0"/>
                        <a:t>Charlotte, NC</a:t>
                      </a:r>
                    </a:p>
                  </a:txBody>
                  <a:tcPr/>
                </a:tc>
                <a:tc>
                  <a:txBody>
                    <a:bodyPr/>
                    <a:lstStyle/>
                    <a:p>
                      <a:pPr algn="r"/>
                      <a:r>
                        <a:rPr lang="en-US" dirty="0"/>
                        <a:t>40</a:t>
                      </a:r>
                    </a:p>
                  </a:txBody>
                  <a:tcPr/>
                </a:tc>
                <a:tc>
                  <a:txBody>
                    <a:bodyPr/>
                    <a:lstStyle/>
                    <a:p>
                      <a:pPr algn="r"/>
                      <a:r>
                        <a:rPr lang="en-US" dirty="0"/>
                        <a:t>5</a:t>
                      </a:r>
                    </a:p>
                  </a:txBody>
                  <a:tcPr/>
                </a:tc>
                <a:tc>
                  <a:txBody>
                    <a:bodyPr/>
                    <a:lstStyle/>
                    <a:p>
                      <a:pPr algn="r"/>
                      <a:r>
                        <a:rPr lang="en-US" dirty="0"/>
                        <a:t>45</a:t>
                      </a:r>
                    </a:p>
                  </a:txBody>
                  <a:tcPr/>
                </a:tc>
                <a:extLst>
                  <a:ext uri="{0D108BD9-81ED-4DB2-BD59-A6C34878D82A}">
                    <a16:rowId xmlns:a16="http://schemas.microsoft.com/office/drawing/2014/main" val="785928547"/>
                  </a:ext>
                </a:extLst>
              </a:tr>
              <a:tr h="370840">
                <a:tc>
                  <a:txBody>
                    <a:bodyPr/>
                    <a:lstStyle/>
                    <a:p>
                      <a:pPr algn="r"/>
                      <a:r>
                        <a:rPr lang="en-US" dirty="0"/>
                        <a:t>Chicago, IL</a:t>
                      </a:r>
                    </a:p>
                  </a:txBody>
                  <a:tcPr/>
                </a:tc>
                <a:tc>
                  <a:txBody>
                    <a:bodyPr/>
                    <a:lstStyle/>
                    <a:p>
                      <a:pPr algn="r"/>
                      <a:r>
                        <a:rPr lang="en-US" dirty="0"/>
                        <a:t>137</a:t>
                      </a:r>
                    </a:p>
                  </a:txBody>
                  <a:tcPr/>
                </a:tc>
                <a:tc>
                  <a:txBody>
                    <a:bodyPr/>
                    <a:lstStyle/>
                    <a:p>
                      <a:pPr algn="r"/>
                      <a:r>
                        <a:rPr lang="en-US" dirty="0"/>
                        <a:t>37</a:t>
                      </a:r>
                    </a:p>
                  </a:txBody>
                  <a:tcPr/>
                </a:tc>
                <a:tc>
                  <a:txBody>
                    <a:bodyPr/>
                    <a:lstStyle/>
                    <a:p>
                      <a:pPr algn="r"/>
                      <a:r>
                        <a:rPr lang="en-US" dirty="0"/>
                        <a:t>174</a:t>
                      </a:r>
                    </a:p>
                  </a:txBody>
                  <a:tcPr/>
                </a:tc>
                <a:extLst>
                  <a:ext uri="{0D108BD9-81ED-4DB2-BD59-A6C34878D82A}">
                    <a16:rowId xmlns:a16="http://schemas.microsoft.com/office/drawing/2014/main" val="1885410059"/>
                  </a:ext>
                </a:extLst>
              </a:tr>
              <a:tr h="370840">
                <a:tc>
                  <a:txBody>
                    <a:bodyPr/>
                    <a:lstStyle/>
                    <a:p>
                      <a:pPr algn="r"/>
                      <a:r>
                        <a:rPr lang="en-US" dirty="0"/>
                        <a:t>Los Angeles, CA</a:t>
                      </a:r>
                    </a:p>
                  </a:txBody>
                  <a:tcPr/>
                </a:tc>
                <a:tc>
                  <a:txBody>
                    <a:bodyPr/>
                    <a:lstStyle/>
                    <a:p>
                      <a:pPr algn="r"/>
                      <a:r>
                        <a:rPr lang="en-US" dirty="0"/>
                        <a:t>106</a:t>
                      </a:r>
                    </a:p>
                  </a:txBody>
                  <a:tcPr/>
                </a:tc>
                <a:tc>
                  <a:txBody>
                    <a:bodyPr/>
                    <a:lstStyle/>
                    <a:p>
                      <a:pPr algn="r"/>
                      <a:r>
                        <a:rPr lang="en-US" dirty="0"/>
                        <a:t>12</a:t>
                      </a:r>
                    </a:p>
                  </a:txBody>
                  <a:tcPr/>
                </a:tc>
                <a:tc>
                  <a:txBody>
                    <a:bodyPr/>
                    <a:lstStyle/>
                    <a:p>
                      <a:pPr algn="r"/>
                      <a:r>
                        <a:rPr lang="en-US" dirty="0"/>
                        <a:t>118</a:t>
                      </a:r>
                    </a:p>
                  </a:txBody>
                  <a:tcPr/>
                </a:tc>
                <a:extLst>
                  <a:ext uri="{0D108BD9-81ED-4DB2-BD59-A6C34878D82A}">
                    <a16:rowId xmlns:a16="http://schemas.microsoft.com/office/drawing/2014/main" val="1995739820"/>
                  </a:ext>
                </a:extLst>
              </a:tr>
              <a:tr h="370840">
                <a:tc>
                  <a:txBody>
                    <a:bodyPr/>
                    <a:lstStyle/>
                    <a:p>
                      <a:pPr algn="r"/>
                      <a:r>
                        <a:rPr lang="en-US" dirty="0"/>
                        <a:t>New York, NY</a:t>
                      </a:r>
                    </a:p>
                  </a:txBody>
                  <a:tcPr/>
                </a:tc>
                <a:tc>
                  <a:txBody>
                    <a:bodyPr/>
                    <a:lstStyle/>
                    <a:p>
                      <a:pPr algn="r"/>
                      <a:r>
                        <a:rPr lang="en-US" dirty="0"/>
                        <a:t>306</a:t>
                      </a:r>
                    </a:p>
                  </a:txBody>
                  <a:tcPr/>
                </a:tc>
                <a:tc>
                  <a:txBody>
                    <a:bodyPr/>
                    <a:lstStyle/>
                    <a:p>
                      <a:pPr algn="r"/>
                      <a:r>
                        <a:rPr lang="en-US" dirty="0"/>
                        <a:t>37</a:t>
                      </a:r>
                    </a:p>
                  </a:txBody>
                  <a:tcPr/>
                </a:tc>
                <a:tc>
                  <a:txBody>
                    <a:bodyPr/>
                    <a:lstStyle/>
                    <a:p>
                      <a:pPr algn="r"/>
                      <a:r>
                        <a:rPr lang="en-US" dirty="0"/>
                        <a:t>343</a:t>
                      </a:r>
                    </a:p>
                  </a:txBody>
                  <a:tcPr/>
                </a:tc>
                <a:extLst>
                  <a:ext uri="{0D108BD9-81ED-4DB2-BD59-A6C34878D82A}">
                    <a16:rowId xmlns:a16="http://schemas.microsoft.com/office/drawing/2014/main" val="3836987580"/>
                  </a:ext>
                </a:extLst>
              </a:tr>
              <a:tr h="370840">
                <a:tc>
                  <a:txBody>
                    <a:bodyPr/>
                    <a:lstStyle/>
                    <a:p>
                      <a:pPr algn="r"/>
                      <a:r>
                        <a:rPr lang="en-US" dirty="0"/>
                        <a:t>Phoenix, AZ</a:t>
                      </a:r>
                    </a:p>
                  </a:txBody>
                  <a:tcPr/>
                </a:tc>
                <a:tc>
                  <a:txBody>
                    <a:bodyPr/>
                    <a:lstStyle/>
                    <a:p>
                      <a:pPr algn="r"/>
                      <a:r>
                        <a:rPr lang="en-US" dirty="0"/>
                        <a:t>31</a:t>
                      </a:r>
                    </a:p>
                  </a:txBody>
                  <a:tcPr/>
                </a:tc>
                <a:tc>
                  <a:txBody>
                    <a:bodyPr/>
                    <a:lstStyle/>
                    <a:p>
                      <a:pPr algn="r"/>
                      <a:r>
                        <a:rPr lang="en-US" dirty="0"/>
                        <a:t>11</a:t>
                      </a:r>
                    </a:p>
                  </a:txBody>
                  <a:tcPr/>
                </a:tc>
                <a:tc>
                  <a:txBody>
                    <a:bodyPr/>
                    <a:lstStyle/>
                    <a:p>
                      <a:pPr algn="r"/>
                      <a:r>
                        <a:rPr lang="en-US" dirty="0"/>
                        <a:t>42</a:t>
                      </a:r>
                    </a:p>
                  </a:txBody>
                  <a:tcPr/>
                </a:tc>
                <a:extLst>
                  <a:ext uri="{0D108BD9-81ED-4DB2-BD59-A6C34878D82A}">
                    <a16:rowId xmlns:a16="http://schemas.microsoft.com/office/drawing/2014/main" val="24196025"/>
                  </a:ext>
                </a:extLst>
              </a:tr>
              <a:tr h="370840">
                <a:tc>
                  <a:txBody>
                    <a:bodyPr/>
                    <a:lstStyle/>
                    <a:p>
                      <a:pPr algn="r"/>
                      <a:r>
                        <a:rPr lang="en-US" dirty="0"/>
                        <a:t>San Francisco, CA</a:t>
                      </a:r>
                    </a:p>
                  </a:txBody>
                  <a:tcPr/>
                </a:tc>
                <a:tc>
                  <a:txBody>
                    <a:bodyPr/>
                    <a:lstStyle/>
                    <a:p>
                      <a:pPr algn="r"/>
                      <a:r>
                        <a:rPr lang="en-US" dirty="0"/>
                        <a:t>273</a:t>
                      </a:r>
                    </a:p>
                  </a:txBody>
                  <a:tcPr/>
                </a:tc>
                <a:tc>
                  <a:txBody>
                    <a:bodyPr/>
                    <a:lstStyle/>
                    <a:p>
                      <a:pPr algn="r"/>
                      <a:r>
                        <a:rPr lang="en-US" dirty="0"/>
                        <a:t>59</a:t>
                      </a:r>
                    </a:p>
                  </a:txBody>
                  <a:tcPr/>
                </a:tc>
                <a:tc>
                  <a:txBody>
                    <a:bodyPr/>
                    <a:lstStyle/>
                    <a:p>
                      <a:pPr algn="r"/>
                      <a:r>
                        <a:rPr lang="en-US" dirty="0"/>
                        <a:t>332</a:t>
                      </a:r>
                    </a:p>
                  </a:txBody>
                  <a:tcPr/>
                </a:tc>
                <a:extLst>
                  <a:ext uri="{0D108BD9-81ED-4DB2-BD59-A6C34878D82A}">
                    <a16:rowId xmlns:a16="http://schemas.microsoft.com/office/drawing/2014/main" val="3991746625"/>
                  </a:ext>
                </a:extLst>
              </a:tr>
              <a:tr h="370840">
                <a:tc>
                  <a:txBody>
                    <a:bodyPr/>
                    <a:lstStyle/>
                    <a:p>
                      <a:pPr algn="r"/>
                      <a:r>
                        <a:rPr lang="en-US" b="1" dirty="0"/>
                        <a:t>GRAND TOTAL</a:t>
                      </a:r>
                    </a:p>
                  </a:txBody>
                  <a:tcPr/>
                </a:tc>
                <a:tc>
                  <a:txBody>
                    <a:bodyPr/>
                    <a:lstStyle/>
                    <a:p>
                      <a:pPr algn="r"/>
                      <a:r>
                        <a:rPr lang="en-US" b="1" dirty="0"/>
                        <a:t>893</a:t>
                      </a:r>
                    </a:p>
                  </a:txBody>
                  <a:tcPr/>
                </a:tc>
                <a:tc>
                  <a:txBody>
                    <a:bodyPr/>
                    <a:lstStyle/>
                    <a:p>
                      <a:pPr algn="r"/>
                      <a:r>
                        <a:rPr lang="en-US" b="1" dirty="0"/>
                        <a:t>161</a:t>
                      </a:r>
                    </a:p>
                  </a:txBody>
                  <a:tcPr/>
                </a:tc>
                <a:tc>
                  <a:txBody>
                    <a:bodyPr/>
                    <a:lstStyle/>
                    <a:p>
                      <a:pPr algn="r"/>
                      <a:r>
                        <a:rPr lang="en-US" b="1" dirty="0"/>
                        <a:t>1,054</a:t>
                      </a:r>
                    </a:p>
                  </a:txBody>
                  <a:tcPr/>
                </a:tc>
                <a:extLst>
                  <a:ext uri="{0D108BD9-81ED-4DB2-BD59-A6C34878D82A}">
                    <a16:rowId xmlns:a16="http://schemas.microsoft.com/office/drawing/2014/main" val="3023215839"/>
                  </a:ext>
                </a:extLst>
              </a:tr>
            </a:tbl>
          </a:graphicData>
        </a:graphic>
      </p:graphicFrame>
      <p:sp>
        <p:nvSpPr>
          <p:cNvPr id="18" name="TextBox 17">
            <a:extLst>
              <a:ext uri="{FF2B5EF4-FFF2-40B4-BE49-F238E27FC236}">
                <a16:creationId xmlns:a16="http://schemas.microsoft.com/office/drawing/2014/main" id="{9F5430EC-08AF-43C8-8116-4A0BDB437719}"/>
              </a:ext>
            </a:extLst>
          </p:cNvPr>
          <p:cNvSpPr txBox="1"/>
          <p:nvPr/>
        </p:nvSpPr>
        <p:spPr>
          <a:xfrm>
            <a:off x="6090676" y="1825830"/>
            <a:ext cx="5777950" cy="369332"/>
          </a:xfrm>
          <a:prstGeom prst="rect">
            <a:avLst/>
          </a:prstGeom>
          <a:noFill/>
        </p:spPr>
        <p:txBody>
          <a:bodyPr wrap="square" rtlCol="0">
            <a:spAutoFit/>
          </a:bodyPr>
          <a:lstStyle/>
          <a:p>
            <a:pPr algn="ctr"/>
            <a:r>
              <a:rPr lang="en-US" dirty="0"/>
              <a:t>Data Science Jobs Posted in the Last 30 Days</a:t>
            </a:r>
          </a:p>
        </p:txBody>
      </p:sp>
    </p:spTree>
    <p:extLst>
      <p:ext uri="{BB962C8B-B14F-4D97-AF65-F5344CB8AC3E}">
        <p14:creationId xmlns:p14="http://schemas.microsoft.com/office/powerpoint/2010/main" val="2756714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BC34-3CA8-4E98-AEE8-ED76DB288435}"/>
              </a:ext>
            </a:extLst>
          </p:cNvPr>
          <p:cNvSpPr>
            <a:spLocks noGrp="1"/>
          </p:cNvSpPr>
          <p:nvPr>
            <p:ph type="title"/>
          </p:nvPr>
        </p:nvSpPr>
        <p:spPr>
          <a:xfrm>
            <a:off x="0" y="609600"/>
            <a:ext cx="12192000" cy="1257300"/>
          </a:xfrm>
        </p:spPr>
        <p:txBody>
          <a:bodyPr/>
          <a:lstStyle/>
          <a:p>
            <a:r>
              <a:rPr lang="en-US" dirty="0"/>
              <a:t>Minimum Education</a:t>
            </a:r>
          </a:p>
        </p:txBody>
      </p:sp>
      <p:pic>
        <p:nvPicPr>
          <p:cNvPr id="5" name="Picture 4">
            <a:extLst>
              <a:ext uri="{FF2B5EF4-FFF2-40B4-BE49-F238E27FC236}">
                <a16:creationId xmlns:a16="http://schemas.microsoft.com/office/drawing/2014/main" id="{39E2A562-5BF9-4A1E-B265-7DDDA4B46BE1}"/>
              </a:ext>
            </a:extLst>
          </p:cNvPr>
          <p:cNvPicPr>
            <a:picLocks noChangeAspect="1"/>
          </p:cNvPicPr>
          <p:nvPr/>
        </p:nvPicPr>
        <p:blipFill>
          <a:blip r:embed="rId3"/>
          <a:stretch>
            <a:fillRect/>
          </a:stretch>
        </p:blipFill>
        <p:spPr>
          <a:xfrm>
            <a:off x="1404937" y="1683067"/>
            <a:ext cx="9382125" cy="5000625"/>
          </a:xfrm>
          <a:prstGeom prst="rect">
            <a:avLst/>
          </a:prstGeom>
        </p:spPr>
      </p:pic>
    </p:spTree>
    <p:extLst>
      <p:ext uri="{BB962C8B-B14F-4D97-AF65-F5344CB8AC3E}">
        <p14:creationId xmlns:p14="http://schemas.microsoft.com/office/powerpoint/2010/main" val="3901171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BC34-3CA8-4E98-AEE8-ED76DB288435}"/>
              </a:ext>
            </a:extLst>
          </p:cNvPr>
          <p:cNvSpPr>
            <a:spLocks noGrp="1"/>
          </p:cNvSpPr>
          <p:nvPr>
            <p:ph type="title"/>
          </p:nvPr>
        </p:nvSpPr>
        <p:spPr>
          <a:xfrm>
            <a:off x="0" y="609600"/>
            <a:ext cx="12192000" cy="1257300"/>
          </a:xfrm>
        </p:spPr>
        <p:txBody>
          <a:bodyPr/>
          <a:lstStyle/>
          <a:p>
            <a:r>
              <a:rPr lang="en-US" dirty="0"/>
              <a:t>Broad-Based Skills in Demand</a:t>
            </a:r>
          </a:p>
        </p:txBody>
      </p:sp>
      <p:pic>
        <p:nvPicPr>
          <p:cNvPr id="5" name="Picture 4">
            <a:extLst>
              <a:ext uri="{FF2B5EF4-FFF2-40B4-BE49-F238E27FC236}">
                <a16:creationId xmlns:a16="http://schemas.microsoft.com/office/drawing/2014/main" id="{40D2197A-6727-4D9A-B00E-8FE851030393}"/>
              </a:ext>
            </a:extLst>
          </p:cNvPr>
          <p:cNvPicPr>
            <a:picLocks noChangeAspect="1"/>
          </p:cNvPicPr>
          <p:nvPr/>
        </p:nvPicPr>
        <p:blipFill>
          <a:blip r:embed="rId3"/>
          <a:stretch>
            <a:fillRect/>
          </a:stretch>
        </p:blipFill>
        <p:spPr>
          <a:xfrm>
            <a:off x="330518" y="1660207"/>
            <a:ext cx="9051608" cy="5000625"/>
          </a:xfrm>
          <a:prstGeom prst="rect">
            <a:avLst/>
          </a:prstGeom>
        </p:spPr>
      </p:pic>
      <p:graphicFrame>
        <p:nvGraphicFramePr>
          <p:cNvPr id="6" name="Table 6">
            <a:extLst>
              <a:ext uri="{FF2B5EF4-FFF2-40B4-BE49-F238E27FC236}">
                <a16:creationId xmlns:a16="http://schemas.microsoft.com/office/drawing/2014/main" id="{C9C9A1FC-E433-416B-9A68-79DF3A2841CF}"/>
              </a:ext>
            </a:extLst>
          </p:cNvPr>
          <p:cNvGraphicFramePr>
            <a:graphicFrameLocks noGrp="1"/>
          </p:cNvGraphicFramePr>
          <p:nvPr>
            <p:extLst>
              <p:ext uri="{D42A27DB-BD31-4B8C-83A1-F6EECF244321}">
                <p14:modId xmlns:p14="http://schemas.microsoft.com/office/powerpoint/2010/main" val="1472485384"/>
              </p:ext>
            </p:extLst>
          </p:nvPr>
        </p:nvGraphicFramePr>
        <p:xfrm>
          <a:off x="9621361" y="1660207"/>
          <a:ext cx="2410460" cy="5000622"/>
        </p:xfrm>
        <a:graphic>
          <a:graphicData uri="http://schemas.openxmlformats.org/drawingml/2006/table">
            <a:tbl>
              <a:tblPr firstRow="1" bandRow="1">
                <a:tableStyleId>{073A0DAA-6AF3-43AB-8588-CEC1D06C72B9}</a:tableStyleId>
              </a:tblPr>
              <a:tblGrid>
                <a:gridCol w="2410460">
                  <a:extLst>
                    <a:ext uri="{9D8B030D-6E8A-4147-A177-3AD203B41FA5}">
                      <a16:colId xmlns:a16="http://schemas.microsoft.com/office/drawing/2014/main" val="1777917578"/>
                    </a:ext>
                  </a:extLst>
                </a:gridCol>
              </a:tblGrid>
              <a:tr h="750802">
                <a:tc>
                  <a:txBody>
                    <a:bodyPr/>
                    <a:lstStyle/>
                    <a:p>
                      <a:pPr algn="ctr"/>
                      <a:r>
                        <a:rPr lang="en-US" dirty="0"/>
                        <a:t>Other Popular Skills (in order)</a:t>
                      </a:r>
                    </a:p>
                  </a:txBody>
                  <a:tcPr anchor="b"/>
                </a:tc>
                <a:extLst>
                  <a:ext uri="{0D108BD9-81ED-4DB2-BD59-A6C34878D82A}">
                    <a16:rowId xmlns:a16="http://schemas.microsoft.com/office/drawing/2014/main" val="675815740"/>
                  </a:ext>
                </a:extLst>
              </a:tr>
              <a:tr h="424982">
                <a:tc>
                  <a:txBody>
                    <a:bodyPr/>
                    <a:lstStyle/>
                    <a:p>
                      <a:pPr algn="l"/>
                      <a:r>
                        <a:rPr lang="en-US" sz="1200" dirty="0"/>
                        <a:t>Optimization</a:t>
                      </a:r>
                    </a:p>
                  </a:txBody>
                  <a:tcPr anchor="ctr"/>
                </a:tc>
                <a:extLst>
                  <a:ext uri="{0D108BD9-81ED-4DB2-BD59-A6C34878D82A}">
                    <a16:rowId xmlns:a16="http://schemas.microsoft.com/office/drawing/2014/main" val="19317137"/>
                  </a:ext>
                </a:extLst>
              </a:tr>
              <a:tr h="424982">
                <a:tc>
                  <a:txBody>
                    <a:bodyPr/>
                    <a:lstStyle/>
                    <a:p>
                      <a:pPr algn="l"/>
                      <a:r>
                        <a:rPr lang="en-US" sz="1200" dirty="0"/>
                        <a:t>Natural Language Processing</a:t>
                      </a:r>
                    </a:p>
                  </a:txBody>
                  <a:tcPr anchor="ctr"/>
                </a:tc>
                <a:extLst>
                  <a:ext uri="{0D108BD9-81ED-4DB2-BD59-A6C34878D82A}">
                    <a16:rowId xmlns:a16="http://schemas.microsoft.com/office/drawing/2014/main" val="61021517"/>
                  </a:ext>
                </a:extLst>
              </a:tr>
              <a:tr h="424982">
                <a:tc>
                  <a:txBody>
                    <a:bodyPr/>
                    <a:lstStyle/>
                    <a:p>
                      <a:pPr algn="l"/>
                      <a:r>
                        <a:rPr lang="en-US" sz="1200" dirty="0"/>
                        <a:t>Deep Learning</a:t>
                      </a:r>
                    </a:p>
                  </a:txBody>
                  <a:tcPr anchor="ctr"/>
                </a:tc>
                <a:extLst>
                  <a:ext uri="{0D108BD9-81ED-4DB2-BD59-A6C34878D82A}">
                    <a16:rowId xmlns:a16="http://schemas.microsoft.com/office/drawing/2014/main" val="2350938669"/>
                  </a:ext>
                </a:extLst>
              </a:tr>
              <a:tr h="424982">
                <a:tc>
                  <a:txBody>
                    <a:bodyPr/>
                    <a:lstStyle/>
                    <a:p>
                      <a:pPr algn="l"/>
                      <a:r>
                        <a:rPr lang="en-US" sz="1200" dirty="0"/>
                        <a:t>Recommendations</a:t>
                      </a:r>
                    </a:p>
                  </a:txBody>
                  <a:tcPr anchor="ctr"/>
                </a:tc>
                <a:extLst>
                  <a:ext uri="{0D108BD9-81ED-4DB2-BD59-A6C34878D82A}">
                    <a16:rowId xmlns:a16="http://schemas.microsoft.com/office/drawing/2014/main" val="389666396"/>
                  </a:ext>
                </a:extLst>
              </a:tr>
              <a:tr h="424982">
                <a:tc>
                  <a:txBody>
                    <a:bodyPr/>
                    <a:lstStyle/>
                    <a:p>
                      <a:pPr algn="l"/>
                      <a:r>
                        <a:rPr lang="en-US" sz="1200" dirty="0"/>
                        <a:t>Business Intelligence</a:t>
                      </a:r>
                    </a:p>
                  </a:txBody>
                  <a:tcPr anchor="ctr"/>
                </a:tc>
                <a:extLst>
                  <a:ext uri="{0D108BD9-81ED-4DB2-BD59-A6C34878D82A}">
                    <a16:rowId xmlns:a16="http://schemas.microsoft.com/office/drawing/2014/main" val="3803377020"/>
                  </a:ext>
                </a:extLst>
              </a:tr>
              <a:tr h="424982">
                <a:tc>
                  <a:txBody>
                    <a:bodyPr/>
                    <a:lstStyle/>
                    <a:p>
                      <a:pPr algn="l"/>
                      <a:r>
                        <a:rPr lang="en-US" sz="1200" dirty="0"/>
                        <a:t>Data Mining</a:t>
                      </a:r>
                    </a:p>
                  </a:txBody>
                  <a:tcPr anchor="ctr"/>
                </a:tc>
                <a:extLst>
                  <a:ext uri="{0D108BD9-81ED-4DB2-BD59-A6C34878D82A}">
                    <a16:rowId xmlns:a16="http://schemas.microsoft.com/office/drawing/2014/main" val="299449708"/>
                  </a:ext>
                </a:extLst>
              </a:tr>
              <a:tr h="424982">
                <a:tc>
                  <a:txBody>
                    <a:bodyPr/>
                    <a:lstStyle/>
                    <a:p>
                      <a:pPr algn="l"/>
                      <a:r>
                        <a:rPr lang="en-US" sz="1200" dirty="0"/>
                        <a:t>Regression</a:t>
                      </a:r>
                    </a:p>
                  </a:txBody>
                  <a:tcPr anchor="ctr"/>
                </a:tc>
                <a:extLst>
                  <a:ext uri="{0D108BD9-81ED-4DB2-BD59-A6C34878D82A}">
                    <a16:rowId xmlns:a16="http://schemas.microsoft.com/office/drawing/2014/main" val="3900152367"/>
                  </a:ext>
                </a:extLst>
              </a:tr>
              <a:tr h="424982">
                <a:tc>
                  <a:txBody>
                    <a:bodyPr/>
                    <a:lstStyle/>
                    <a:p>
                      <a:pPr algn="l"/>
                      <a:r>
                        <a:rPr lang="en-US" sz="1200" dirty="0"/>
                        <a:t>Classification</a:t>
                      </a:r>
                    </a:p>
                  </a:txBody>
                  <a:tcPr anchor="ctr"/>
                </a:tc>
                <a:extLst>
                  <a:ext uri="{0D108BD9-81ED-4DB2-BD59-A6C34878D82A}">
                    <a16:rowId xmlns:a16="http://schemas.microsoft.com/office/drawing/2014/main" val="793002974"/>
                  </a:ext>
                </a:extLst>
              </a:tr>
              <a:tr h="424982">
                <a:tc>
                  <a:txBody>
                    <a:bodyPr/>
                    <a:lstStyle/>
                    <a:p>
                      <a:pPr algn="l"/>
                      <a:r>
                        <a:rPr lang="en-US" sz="1200" dirty="0"/>
                        <a:t>Forecasting</a:t>
                      </a:r>
                    </a:p>
                  </a:txBody>
                  <a:tcPr anchor="ctr"/>
                </a:tc>
                <a:extLst>
                  <a:ext uri="{0D108BD9-81ED-4DB2-BD59-A6C34878D82A}">
                    <a16:rowId xmlns:a16="http://schemas.microsoft.com/office/drawing/2014/main" val="2882509293"/>
                  </a:ext>
                </a:extLst>
              </a:tr>
              <a:tr h="424982">
                <a:tc>
                  <a:txBody>
                    <a:bodyPr/>
                    <a:lstStyle/>
                    <a:p>
                      <a:pPr algn="l"/>
                      <a:r>
                        <a:rPr lang="en-US" sz="1200" dirty="0"/>
                        <a:t>Neural Network</a:t>
                      </a:r>
                    </a:p>
                  </a:txBody>
                  <a:tcPr anchor="ctr"/>
                </a:tc>
                <a:extLst>
                  <a:ext uri="{0D108BD9-81ED-4DB2-BD59-A6C34878D82A}">
                    <a16:rowId xmlns:a16="http://schemas.microsoft.com/office/drawing/2014/main" val="1462007452"/>
                  </a:ext>
                </a:extLst>
              </a:tr>
            </a:tbl>
          </a:graphicData>
        </a:graphic>
      </p:graphicFrame>
    </p:spTree>
    <p:extLst>
      <p:ext uri="{BB962C8B-B14F-4D97-AF65-F5344CB8AC3E}">
        <p14:creationId xmlns:p14="http://schemas.microsoft.com/office/powerpoint/2010/main" val="13068697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{EC4EBF75-A6D3-45BE-B170-CD6D2C16647F}tf11665031_win32</Template>
  <TotalTime>2015</TotalTime>
  <Words>1405</Words>
  <Application>Microsoft Office PowerPoint</Application>
  <PresentationFormat>Widescreen</PresentationFormat>
  <Paragraphs>251</Paragraphs>
  <Slides>16</Slides>
  <Notes>14</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 Nova</vt:lpstr>
      <vt:lpstr>Arial Nova Light</vt:lpstr>
      <vt:lpstr>Calibri</vt:lpstr>
      <vt:lpstr>Consolas</vt:lpstr>
      <vt:lpstr>Wingdings 2</vt:lpstr>
      <vt:lpstr>SlateVTI</vt:lpstr>
      <vt:lpstr>Data Scientist Positions on Indeed.com</vt:lpstr>
      <vt:lpstr>Agenda</vt:lpstr>
      <vt:lpstr>Why Indeed?</vt:lpstr>
      <vt:lpstr>Scraping Issues</vt:lpstr>
      <vt:lpstr>Cities Analyzed</vt:lpstr>
      <vt:lpstr>Statistics for the Search Locations</vt:lpstr>
      <vt:lpstr>Statistics for the Search Locations</vt:lpstr>
      <vt:lpstr>Minimum Education</vt:lpstr>
      <vt:lpstr>Broad-Based Skills in Demand</vt:lpstr>
      <vt:lpstr>Specific Technologies in Demand</vt:lpstr>
      <vt:lpstr>Salary Information</vt:lpstr>
      <vt:lpstr>Companies Hiring Data Scientists</vt:lpstr>
      <vt:lpstr>Best Days to Look for a Position</vt:lpstr>
      <vt:lpstr>Next Steps</vt:lpstr>
      <vt:lpstr>About 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Data Scientist Positions on Indeed.com</dc:title>
  <dc:creator>David</dc:creator>
  <cp:lastModifiedBy>David</cp:lastModifiedBy>
  <cp:revision>57</cp:revision>
  <dcterms:created xsi:type="dcterms:W3CDTF">2021-02-13T15:18:01Z</dcterms:created>
  <dcterms:modified xsi:type="dcterms:W3CDTF">2021-02-15T23:16:39Z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